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1"/>
  </p:notesMasterIdLst>
  <p:handoutMasterIdLst>
    <p:handoutMasterId r:id="rId112"/>
  </p:handoutMasterIdLst>
  <p:sldIdLst>
    <p:sldId id="520" r:id="rId2"/>
    <p:sldId id="583" r:id="rId3"/>
    <p:sldId id="1154" r:id="rId4"/>
    <p:sldId id="1173" r:id="rId5"/>
    <p:sldId id="1156" r:id="rId6"/>
    <p:sldId id="584" r:id="rId7"/>
    <p:sldId id="1246" r:id="rId8"/>
    <p:sldId id="1158" r:id="rId9"/>
    <p:sldId id="1256" r:id="rId10"/>
    <p:sldId id="683" r:id="rId11"/>
    <p:sldId id="688" r:id="rId12"/>
    <p:sldId id="921" r:id="rId13"/>
    <p:sldId id="685" r:id="rId14"/>
    <p:sldId id="686" r:id="rId15"/>
    <p:sldId id="678" r:id="rId16"/>
    <p:sldId id="689" r:id="rId17"/>
    <p:sldId id="674" r:id="rId18"/>
    <p:sldId id="290" r:id="rId19"/>
    <p:sldId id="268" r:id="rId20"/>
    <p:sldId id="1133" r:id="rId21"/>
    <p:sldId id="1136" r:id="rId22"/>
    <p:sldId id="1134" r:id="rId23"/>
    <p:sldId id="1135" r:id="rId24"/>
    <p:sldId id="1269" r:id="rId25"/>
    <p:sldId id="1137" r:id="rId26"/>
    <p:sldId id="586" r:id="rId27"/>
    <p:sldId id="1151" r:id="rId28"/>
    <p:sldId id="587" r:id="rId29"/>
    <p:sldId id="1229" r:id="rId30"/>
    <p:sldId id="1118" r:id="rId31"/>
    <p:sldId id="1139" r:id="rId32"/>
    <p:sldId id="1257" r:id="rId33"/>
    <p:sldId id="1122" r:id="rId34"/>
    <p:sldId id="1234" r:id="rId35"/>
    <p:sldId id="1179" r:id="rId36"/>
    <p:sldId id="1260" r:id="rId37"/>
    <p:sldId id="637" r:id="rId38"/>
    <p:sldId id="633" r:id="rId39"/>
    <p:sldId id="923" r:id="rId40"/>
    <p:sldId id="1123" r:id="rId41"/>
    <p:sldId id="1125" r:id="rId42"/>
    <p:sldId id="1255" r:id="rId43"/>
    <p:sldId id="1251" r:id="rId44"/>
    <p:sldId id="1261" r:id="rId45"/>
    <p:sldId id="1262" r:id="rId46"/>
    <p:sldId id="1263" r:id="rId47"/>
    <p:sldId id="1167" r:id="rId48"/>
    <p:sldId id="1121" r:id="rId49"/>
    <p:sldId id="1120" r:id="rId50"/>
    <p:sldId id="928" r:id="rId51"/>
    <p:sldId id="929" r:id="rId52"/>
    <p:sldId id="589" r:id="rId53"/>
    <p:sldId id="591" r:id="rId54"/>
    <p:sldId id="1264" r:id="rId55"/>
    <p:sldId id="1247" r:id="rId56"/>
    <p:sldId id="504" r:id="rId57"/>
    <p:sldId id="1150" r:id="rId58"/>
    <p:sldId id="1141" r:id="rId59"/>
    <p:sldId id="593" r:id="rId60"/>
    <p:sldId id="594" r:id="rId61"/>
    <p:sldId id="1270" r:id="rId62"/>
    <p:sldId id="1271" r:id="rId63"/>
    <p:sldId id="596" r:id="rId64"/>
    <p:sldId id="608" r:id="rId65"/>
    <p:sldId id="609" r:id="rId66"/>
    <p:sldId id="1248" r:id="rId67"/>
    <p:sldId id="648" r:id="rId68"/>
    <p:sldId id="1265" r:id="rId69"/>
    <p:sldId id="1266" r:id="rId70"/>
    <p:sldId id="1130" r:id="rId71"/>
    <p:sldId id="1132" r:id="rId72"/>
    <p:sldId id="1268" r:id="rId73"/>
    <p:sldId id="638" r:id="rId74"/>
    <p:sldId id="651" r:id="rId75"/>
    <p:sldId id="353" r:id="rId76"/>
    <p:sldId id="1138" r:id="rId77"/>
    <p:sldId id="1239" r:id="rId78"/>
    <p:sldId id="1241" r:id="rId79"/>
    <p:sldId id="1267" r:id="rId80"/>
    <p:sldId id="626" r:id="rId81"/>
    <p:sldId id="1142" r:id="rId82"/>
    <p:sldId id="1237" r:id="rId83"/>
    <p:sldId id="1243" r:id="rId84"/>
    <p:sldId id="1145" r:id="rId85"/>
    <p:sldId id="1149" r:id="rId86"/>
    <p:sldId id="597" r:id="rId87"/>
    <p:sldId id="1129" r:id="rId88"/>
    <p:sldId id="1235" r:id="rId89"/>
    <p:sldId id="644" r:id="rId90"/>
    <p:sldId id="652" r:id="rId91"/>
    <p:sldId id="645" r:id="rId92"/>
    <p:sldId id="639" r:id="rId93"/>
    <p:sldId id="1143" r:id="rId94"/>
    <p:sldId id="628" r:id="rId95"/>
    <p:sldId id="640" r:id="rId96"/>
    <p:sldId id="629" r:id="rId97"/>
    <p:sldId id="617" r:id="rId98"/>
    <p:sldId id="602" r:id="rId99"/>
    <p:sldId id="1190" r:id="rId100"/>
    <p:sldId id="1217" r:id="rId101"/>
    <p:sldId id="1218" r:id="rId102"/>
    <p:sldId id="660" r:id="rId103"/>
    <p:sldId id="1226" r:id="rId104"/>
    <p:sldId id="1227" r:id="rId105"/>
    <p:sldId id="1272" r:id="rId106"/>
    <p:sldId id="1180" r:id="rId107"/>
    <p:sldId id="1152" r:id="rId108"/>
    <p:sldId id="620" r:id="rId109"/>
    <p:sldId id="337" r:id="rId110"/>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0A7ACD-C06E-0A78-56C1-95620493D85B}" name="REBOUL Axelle" initials="RA" userId="S::AReboul@yvelines.fr::fd435190-05cd-4ec4-8274-87690e7b9aa9"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FF0066"/>
    <a:srgbClr val="FF33CC"/>
    <a:srgbClr val="FF3399"/>
    <a:srgbClr val="0000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43" autoAdjust="0"/>
    <p:restoredTop sz="90854" autoAdjust="0"/>
  </p:normalViewPr>
  <p:slideViewPr>
    <p:cSldViewPr>
      <p:cViewPr varScale="1">
        <p:scale>
          <a:sx n="102" d="100"/>
          <a:sy n="102" d="100"/>
        </p:scale>
        <p:origin x="1704"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3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microsoft.com/office/2018/10/relationships/authors" Target="author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2"/>
            <a:ext cx="2945659" cy="496332"/>
          </a:xfrm>
          <a:prstGeom prst="rect">
            <a:avLst/>
          </a:prstGeom>
        </p:spPr>
        <p:txBody>
          <a:bodyPr vert="horz" lIns="91418" tIns="45710" rIns="91418" bIns="45710" rtlCol="0"/>
          <a:lstStyle>
            <a:lvl1pPr algn="l">
              <a:defRPr sz="1200"/>
            </a:lvl1pPr>
          </a:lstStyle>
          <a:p>
            <a:endParaRPr lang="fr-FR" dirty="0"/>
          </a:p>
        </p:txBody>
      </p:sp>
      <p:sp>
        <p:nvSpPr>
          <p:cNvPr id="3" name="Espace réservé de la date 2"/>
          <p:cNvSpPr>
            <a:spLocks noGrp="1"/>
          </p:cNvSpPr>
          <p:nvPr>
            <p:ph type="dt" sz="quarter" idx="1"/>
          </p:nvPr>
        </p:nvSpPr>
        <p:spPr>
          <a:xfrm>
            <a:off x="3850446" y="2"/>
            <a:ext cx="2945659" cy="496332"/>
          </a:xfrm>
          <a:prstGeom prst="rect">
            <a:avLst/>
          </a:prstGeom>
        </p:spPr>
        <p:txBody>
          <a:bodyPr vert="horz" lIns="91418" tIns="45710" rIns="91418" bIns="45710" rtlCol="0"/>
          <a:lstStyle>
            <a:lvl1pPr algn="r">
              <a:defRPr sz="1200"/>
            </a:lvl1pPr>
          </a:lstStyle>
          <a:p>
            <a:fld id="{B71D6562-1A80-45C4-882D-2C9EFAC99A9B}" type="datetimeFigureOut">
              <a:rPr lang="fr-FR" smtClean="0"/>
              <a:pPr/>
              <a:t>06/01/2025</a:t>
            </a:fld>
            <a:endParaRPr lang="fr-FR" dirty="0"/>
          </a:p>
        </p:txBody>
      </p:sp>
      <p:sp>
        <p:nvSpPr>
          <p:cNvPr id="4" name="Espace réservé du pied de page 3"/>
          <p:cNvSpPr>
            <a:spLocks noGrp="1"/>
          </p:cNvSpPr>
          <p:nvPr>
            <p:ph type="ftr" sz="quarter" idx="2"/>
          </p:nvPr>
        </p:nvSpPr>
        <p:spPr>
          <a:xfrm>
            <a:off x="1" y="9428585"/>
            <a:ext cx="2945659" cy="496332"/>
          </a:xfrm>
          <a:prstGeom prst="rect">
            <a:avLst/>
          </a:prstGeom>
        </p:spPr>
        <p:txBody>
          <a:bodyPr vert="horz" lIns="91418" tIns="45710" rIns="91418" bIns="4571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50446" y="9428585"/>
            <a:ext cx="2945659" cy="496332"/>
          </a:xfrm>
          <a:prstGeom prst="rect">
            <a:avLst/>
          </a:prstGeom>
        </p:spPr>
        <p:txBody>
          <a:bodyPr vert="horz" lIns="91418" tIns="45710" rIns="91418" bIns="45710" rtlCol="0" anchor="b"/>
          <a:lstStyle>
            <a:lvl1pPr algn="r">
              <a:defRPr sz="1200"/>
            </a:lvl1pPr>
          </a:lstStyle>
          <a:p>
            <a:fld id="{64105FE3-8D2D-42BA-A2E5-8D01AE9162A0}" type="slidenum">
              <a:rPr lang="fr-FR" smtClean="0"/>
              <a:pPr/>
              <a:t>‹N°›</a:t>
            </a:fld>
            <a:endParaRPr lang="fr-FR" dirty="0"/>
          </a:p>
        </p:txBody>
      </p:sp>
    </p:spTree>
    <p:extLst>
      <p:ext uri="{BB962C8B-B14F-4D97-AF65-F5344CB8AC3E}">
        <p14:creationId xmlns:p14="http://schemas.microsoft.com/office/powerpoint/2010/main" val="2391629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2"/>
            <a:ext cx="2945659" cy="496332"/>
          </a:xfrm>
          <a:prstGeom prst="rect">
            <a:avLst/>
          </a:prstGeom>
        </p:spPr>
        <p:txBody>
          <a:bodyPr vert="horz" lIns="91418" tIns="45710" rIns="91418" bIns="45710" rtlCol="0"/>
          <a:lstStyle>
            <a:lvl1pPr algn="l">
              <a:defRPr sz="1200"/>
            </a:lvl1pPr>
          </a:lstStyle>
          <a:p>
            <a:endParaRPr lang="fr-FR" dirty="0"/>
          </a:p>
        </p:txBody>
      </p:sp>
      <p:sp>
        <p:nvSpPr>
          <p:cNvPr id="3" name="Espace réservé de la date 2"/>
          <p:cNvSpPr>
            <a:spLocks noGrp="1"/>
          </p:cNvSpPr>
          <p:nvPr>
            <p:ph type="dt" idx="1"/>
          </p:nvPr>
        </p:nvSpPr>
        <p:spPr>
          <a:xfrm>
            <a:off x="3850446" y="2"/>
            <a:ext cx="2945659" cy="496332"/>
          </a:xfrm>
          <a:prstGeom prst="rect">
            <a:avLst/>
          </a:prstGeom>
        </p:spPr>
        <p:txBody>
          <a:bodyPr vert="horz" lIns="91418" tIns="45710" rIns="91418" bIns="45710" rtlCol="0"/>
          <a:lstStyle>
            <a:lvl1pPr algn="r">
              <a:defRPr sz="1200"/>
            </a:lvl1pPr>
          </a:lstStyle>
          <a:p>
            <a:fld id="{2293543D-6F2D-4414-95F2-5E387F501946}" type="datetimeFigureOut">
              <a:rPr lang="fr-FR" smtClean="0"/>
              <a:pPr/>
              <a:t>06/01/2025</a:t>
            </a:fld>
            <a:endParaRPr lang="fr-FR"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18" tIns="45710" rIns="91418" bIns="45710" rtlCol="0" anchor="ctr"/>
          <a:lstStyle/>
          <a:p>
            <a:endParaRPr lang="fr-FR" dirty="0"/>
          </a:p>
        </p:txBody>
      </p:sp>
      <p:sp>
        <p:nvSpPr>
          <p:cNvPr id="5" name="Espace réservé des commentaires 4"/>
          <p:cNvSpPr>
            <a:spLocks noGrp="1"/>
          </p:cNvSpPr>
          <p:nvPr>
            <p:ph type="body" sz="quarter" idx="3"/>
          </p:nvPr>
        </p:nvSpPr>
        <p:spPr>
          <a:xfrm>
            <a:off x="679768" y="4715156"/>
            <a:ext cx="5438140" cy="4466987"/>
          </a:xfrm>
          <a:prstGeom prst="rect">
            <a:avLst/>
          </a:prstGeom>
        </p:spPr>
        <p:txBody>
          <a:bodyPr vert="horz" lIns="91418" tIns="45710" rIns="91418" bIns="4571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28585"/>
            <a:ext cx="2945659" cy="496332"/>
          </a:xfrm>
          <a:prstGeom prst="rect">
            <a:avLst/>
          </a:prstGeom>
        </p:spPr>
        <p:txBody>
          <a:bodyPr vert="horz" lIns="91418" tIns="45710" rIns="91418" bIns="4571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6" y="9428585"/>
            <a:ext cx="2945659" cy="496332"/>
          </a:xfrm>
          <a:prstGeom prst="rect">
            <a:avLst/>
          </a:prstGeom>
        </p:spPr>
        <p:txBody>
          <a:bodyPr vert="horz" lIns="91418" tIns="45710" rIns="91418" bIns="45710" rtlCol="0" anchor="b"/>
          <a:lstStyle>
            <a:lvl1pPr algn="r">
              <a:defRPr sz="1200"/>
            </a:lvl1pPr>
          </a:lstStyle>
          <a:p>
            <a:fld id="{21CEB0B8-830F-4D07-B93C-E3AA9E46FC07}" type="slidenum">
              <a:rPr lang="fr-FR" smtClean="0"/>
              <a:pPr/>
              <a:t>‹N°›</a:t>
            </a:fld>
            <a:endParaRPr lang="fr-FR" dirty="0"/>
          </a:p>
        </p:txBody>
      </p:sp>
    </p:spTree>
    <p:extLst>
      <p:ext uri="{BB962C8B-B14F-4D97-AF65-F5344CB8AC3E}">
        <p14:creationId xmlns:p14="http://schemas.microsoft.com/office/powerpoint/2010/main" val="3235036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1940A9-B92F-ED4A-B434-EE4D47010129}" type="slidenum">
              <a:rPr lang="fr-FR"/>
              <a:pPr/>
              <a:t>6</a:t>
            </a:fld>
            <a:endParaRPr lang="fr-FR"/>
          </a:p>
        </p:txBody>
      </p:sp>
      <p:sp>
        <p:nvSpPr>
          <p:cNvPr id="6359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3590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FA29F4-64B2-5A46-9DA6-B2B6B732FAE7}" type="slidenum">
              <a:rPr lang="fr-FR"/>
              <a:pPr/>
              <a:t>26</a:t>
            </a:fld>
            <a:endParaRPr lang="fr-FR"/>
          </a:p>
        </p:txBody>
      </p:sp>
      <p:sp>
        <p:nvSpPr>
          <p:cNvPr id="6420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42051" name="Rectangle 3"/>
          <p:cNvSpPr>
            <a:spLocks noGrp="1" noChangeArrowheads="1"/>
          </p:cNvSpPr>
          <p:nvPr>
            <p:ph type="body" idx="1"/>
          </p:nvPr>
        </p:nvSpPr>
        <p:spPr>
          <a:xfrm>
            <a:off x="905952" y="4714653"/>
            <a:ext cx="4985772" cy="4466756"/>
          </a:xfrm>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B99BA3-B7B2-344F-B1E5-D65B9BA0A4DB}" type="slidenum">
              <a:rPr lang="fr-FR"/>
              <a:pPr/>
              <a:t>28</a:t>
            </a:fld>
            <a:endParaRPr lang="fr-FR"/>
          </a:p>
        </p:txBody>
      </p:sp>
      <p:sp>
        <p:nvSpPr>
          <p:cNvPr id="6461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46147" name="Rectangle 3"/>
          <p:cNvSpPr>
            <a:spLocks noGrp="1" noChangeArrowheads="1"/>
          </p:cNvSpPr>
          <p:nvPr>
            <p:ph type="body" idx="1"/>
          </p:nvPr>
        </p:nvSpPr>
        <p:spPr>
          <a:xfrm>
            <a:off x="905952" y="4714653"/>
            <a:ext cx="4985772" cy="4466756"/>
          </a:xfrm>
        </p:spPr>
        <p:txBody>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D60461-FB38-074C-A266-8EF7C830864E}" type="slidenum">
              <a:rPr lang="fr-FR"/>
              <a:pPr/>
              <a:t>52</a:t>
            </a:fld>
            <a:endParaRPr lang="fr-FR"/>
          </a:p>
        </p:txBody>
      </p:sp>
      <p:sp>
        <p:nvSpPr>
          <p:cNvPr id="6604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60483" name="Rectangle 3"/>
          <p:cNvSpPr>
            <a:spLocks noGrp="1" noChangeArrowheads="1"/>
          </p:cNvSpPr>
          <p:nvPr>
            <p:ph type="body" idx="1"/>
          </p:nvPr>
        </p:nvSpPr>
        <p:spPr>
          <a:xfrm>
            <a:off x="905952" y="4714653"/>
            <a:ext cx="4985772" cy="4466756"/>
          </a:xfrm>
        </p:spPr>
        <p:txBody>
          <a:bodyP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FF2FFE-48FE-4F4D-9751-715DC899ECE1}" type="slidenum">
              <a:rPr lang="fr-FR"/>
              <a:pPr/>
              <a:t>53</a:t>
            </a:fld>
            <a:endParaRPr lang="fr-FR"/>
          </a:p>
        </p:txBody>
      </p:sp>
      <p:sp>
        <p:nvSpPr>
          <p:cNvPr id="6584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58435" name="Rectangle 3"/>
          <p:cNvSpPr>
            <a:spLocks noGrp="1" noChangeArrowheads="1"/>
          </p:cNvSpPr>
          <p:nvPr>
            <p:ph type="body" idx="1"/>
          </p:nvPr>
        </p:nvSpPr>
        <p:spPr>
          <a:xfrm>
            <a:off x="905952" y="4714653"/>
            <a:ext cx="4985772" cy="4466756"/>
          </a:xfrm>
        </p:spPr>
        <p:txBody>
          <a:bodyP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e la date 3"/>
          <p:cNvSpPr>
            <a:spLocks noGrp="1"/>
          </p:cNvSpPr>
          <p:nvPr>
            <p:ph type="dt" idx="1"/>
          </p:nvPr>
        </p:nvSpPr>
        <p:spPr/>
        <p:txBody>
          <a:bodyPr/>
          <a:lstStyle/>
          <a:p>
            <a:fld id="{891ADD22-5033-EF4E-81FE-FB2CA4EC526F}" type="datetime1">
              <a:rPr lang="fr-FR" smtClean="0"/>
              <a:t>06/01/2025</a:t>
            </a:fld>
            <a:endParaRPr lang="fr-FR"/>
          </a:p>
        </p:txBody>
      </p:sp>
      <p:sp>
        <p:nvSpPr>
          <p:cNvPr id="5" name="Espace réservé du pied de page 4"/>
          <p:cNvSpPr>
            <a:spLocks noGrp="1"/>
          </p:cNvSpPr>
          <p:nvPr>
            <p:ph type="ftr" sz="quarter" idx="4"/>
          </p:nvPr>
        </p:nvSpPr>
        <p:spPr/>
        <p:txBody>
          <a:bodyPr/>
          <a:lstStyle/>
          <a:p>
            <a:endParaRPr lang="fr-FR"/>
          </a:p>
        </p:txBody>
      </p:sp>
      <p:sp>
        <p:nvSpPr>
          <p:cNvPr id="6" name="Espace réservé du numéro de diapositive 5"/>
          <p:cNvSpPr>
            <a:spLocks noGrp="1"/>
          </p:cNvSpPr>
          <p:nvPr>
            <p:ph type="sldNum" sz="quarter" idx="5"/>
          </p:nvPr>
        </p:nvSpPr>
        <p:spPr/>
        <p:txBody>
          <a:bodyPr/>
          <a:lstStyle/>
          <a:p>
            <a:fld id="{77F9888D-2F98-4F0F-B274-8E6FEE45C9FF}" type="slidenum">
              <a:rPr lang="fr-FR" smtClean="0"/>
              <a:t>56</a:t>
            </a:fld>
            <a:endParaRPr lang="fr-FR"/>
          </a:p>
        </p:txBody>
      </p:sp>
    </p:spTree>
    <p:extLst>
      <p:ext uri="{BB962C8B-B14F-4D97-AF65-F5344CB8AC3E}">
        <p14:creationId xmlns:p14="http://schemas.microsoft.com/office/powerpoint/2010/main" val="4167750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1CD2BC-B5CA-8A4E-A044-57CD2CAC4614}" type="slidenum">
              <a:rPr lang="fr-FR"/>
              <a:pPr/>
              <a:t>59</a:t>
            </a:fld>
            <a:endParaRPr lang="fr-FR"/>
          </a:p>
        </p:txBody>
      </p:sp>
      <p:sp>
        <p:nvSpPr>
          <p:cNvPr id="6625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62531" name="Rectangle 3"/>
          <p:cNvSpPr>
            <a:spLocks noGrp="1" noChangeArrowheads="1"/>
          </p:cNvSpPr>
          <p:nvPr>
            <p:ph type="body" idx="1"/>
          </p:nvPr>
        </p:nvSpPr>
        <p:spPr>
          <a:xfrm>
            <a:off x="905952" y="4714653"/>
            <a:ext cx="4985772" cy="4466756"/>
          </a:xfrm>
        </p:spPr>
        <p:txBody>
          <a:bodyP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C4F522-E176-4F4D-AF1E-710E4995F4ED}" type="slidenum">
              <a:rPr lang="fr-FR"/>
              <a:pPr/>
              <a:t>60</a:t>
            </a:fld>
            <a:endParaRPr lang="fr-FR"/>
          </a:p>
        </p:txBody>
      </p:sp>
      <p:sp>
        <p:nvSpPr>
          <p:cNvPr id="6645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64579" name="Rectangle 3"/>
          <p:cNvSpPr>
            <a:spLocks noGrp="1" noChangeArrowheads="1"/>
          </p:cNvSpPr>
          <p:nvPr>
            <p:ph type="body" idx="1"/>
          </p:nvPr>
        </p:nvSpPr>
        <p:spPr>
          <a:xfrm>
            <a:off x="905952" y="4714653"/>
            <a:ext cx="4985772" cy="4466756"/>
          </a:xfrm>
        </p:spPr>
        <p:txBody>
          <a:bodyP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F1D7BC-3216-344A-8A4C-8FE7B3E725A6}" type="slidenum">
              <a:rPr lang="fr-FR"/>
              <a:pPr/>
              <a:t>63</a:t>
            </a:fld>
            <a:endParaRPr lang="fr-FR"/>
          </a:p>
        </p:txBody>
      </p:sp>
      <p:sp>
        <p:nvSpPr>
          <p:cNvPr id="6666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66627" name="Rectangle 3"/>
          <p:cNvSpPr>
            <a:spLocks noGrp="1" noChangeArrowheads="1"/>
          </p:cNvSpPr>
          <p:nvPr>
            <p:ph type="body" idx="1"/>
          </p:nvPr>
        </p:nvSpPr>
        <p:spPr>
          <a:xfrm>
            <a:off x="905952" y="4714653"/>
            <a:ext cx="4985772" cy="4466756"/>
          </a:xfrm>
        </p:spPr>
        <p:txBody>
          <a:bodyP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FF2FFE-48FE-4F4D-9751-715DC899ECE1}" type="slidenum">
              <a:rPr lang="fr-FR"/>
              <a:pPr/>
              <a:t>73</a:t>
            </a:fld>
            <a:endParaRPr lang="fr-FR"/>
          </a:p>
        </p:txBody>
      </p:sp>
      <p:sp>
        <p:nvSpPr>
          <p:cNvPr id="6584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58435" name="Rectangle 3"/>
          <p:cNvSpPr>
            <a:spLocks noGrp="1" noChangeArrowheads="1"/>
          </p:cNvSpPr>
          <p:nvPr>
            <p:ph type="body" idx="1"/>
          </p:nvPr>
        </p:nvSpPr>
        <p:spPr>
          <a:xfrm>
            <a:off x="905952" y="4714653"/>
            <a:ext cx="4985772" cy="4466756"/>
          </a:xfrm>
        </p:spPr>
        <p:txBody>
          <a:bodyPr/>
          <a:lstStyle/>
          <a:p>
            <a:endParaRPr lang="fr-FR"/>
          </a:p>
        </p:txBody>
      </p:sp>
    </p:spTree>
    <p:extLst>
      <p:ext uri="{BB962C8B-B14F-4D97-AF65-F5344CB8AC3E}">
        <p14:creationId xmlns:p14="http://schemas.microsoft.com/office/powerpoint/2010/main" val="3082755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f2acc56bf5_2_4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5" name="Google Shape;235;gf2acc56bf5_2_4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47598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17BAC4-5C1B-5348-BB34-DF4092164076}" type="slidenum">
              <a:rPr lang="fr-FR"/>
              <a:pPr/>
              <a:t>7</a:t>
            </a:fld>
            <a:endParaRPr lang="fr-FR"/>
          </a:p>
        </p:txBody>
      </p:sp>
      <p:sp>
        <p:nvSpPr>
          <p:cNvPr id="6522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52291" name="Rectangle 3"/>
          <p:cNvSpPr>
            <a:spLocks noGrp="1" noChangeArrowheads="1"/>
          </p:cNvSpPr>
          <p:nvPr>
            <p:ph type="body" idx="1"/>
          </p:nvPr>
        </p:nvSpPr>
        <p:spPr>
          <a:xfrm>
            <a:off x="905952" y="4714653"/>
            <a:ext cx="4985772" cy="4466756"/>
          </a:xfrm>
        </p:spPr>
        <p:txBody>
          <a:bodyPr/>
          <a:lstStyle/>
          <a:p>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1CEB0B8-830F-4D07-B93C-E3AA9E46FC07}" type="slidenum">
              <a:rPr lang="fr-FR" smtClean="0"/>
              <a:pPr/>
              <a:t>90</a:t>
            </a:fld>
            <a:endParaRPr lang="fr-FR" dirty="0"/>
          </a:p>
        </p:txBody>
      </p:sp>
    </p:spTree>
    <p:extLst>
      <p:ext uri="{BB962C8B-B14F-4D97-AF65-F5344CB8AC3E}">
        <p14:creationId xmlns:p14="http://schemas.microsoft.com/office/powerpoint/2010/main" val="1722709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8764C3-8656-EB47-904B-638B4E6ADB9F}" type="slidenum">
              <a:rPr lang="fr-FR"/>
              <a:pPr/>
              <a:t>95</a:t>
            </a:fld>
            <a:endParaRPr lang="fr-FR"/>
          </a:p>
        </p:txBody>
      </p:sp>
      <p:sp>
        <p:nvSpPr>
          <p:cNvPr id="7260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26019" name="Rectangle 3"/>
          <p:cNvSpPr>
            <a:spLocks noGrp="1" noChangeArrowheads="1"/>
          </p:cNvSpPr>
          <p:nvPr>
            <p:ph type="body" idx="1"/>
          </p:nvPr>
        </p:nvSpPr>
        <p:spPr>
          <a:xfrm>
            <a:off x="905952" y="4714653"/>
            <a:ext cx="4985772" cy="4466756"/>
          </a:xfrm>
        </p:spPr>
        <p:txBody>
          <a:bodyPr/>
          <a:lstStyle/>
          <a:p>
            <a:endParaRPr lang="fr-FR"/>
          </a:p>
        </p:txBody>
      </p:sp>
    </p:spTree>
    <p:extLst>
      <p:ext uri="{BB962C8B-B14F-4D97-AF65-F5344CB8AC3E}">
        <p14:creationId xmlns:p14="http://schemas.microsoft.com/office/powerpoint/2010/main" val="548149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FF2FFE-48FE-4F4D-9751-715DC899ECE1}" type="slidenum">
              <a:rPr lang="fr-FR"/>
              <a:pPr/>
              <a:t>98</a:t>
            </a:fld>
            <a:endParaRPr lang="fr-FR"/>
          </a:p>
        </p:txBody>
      </p:sp>
      <p:sp>
        <p:nvSpPr>
          <p:cNvPr id="658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58435" name="Rectangle 3"/>
          <p:cNvSpPr>
            <a:spLocks noGrp="1" noChangeArrowheads="1"/>
          </p:cNvSpPr>
          <p:nvPr>
            <p:ph type="body" idx="1"/>
          </p:nvPr>
        </p:nvSpPr>
        <p:spPr>
          <a:xfrm>
            <a:off x="905952" y="4714653"/>
            <a:ext cx="4985772" cy="4466756"/>
          </a:xfrm>
        </p:spPr>
        <p:txBody>
          <a:bodyPr/>
          <a:lstStyle/>
          <a:p>
            <a:endParaRPr lang="fr-FR"/>
          </a:p>
        </p:txBody>
      </p:sp>
    </p:spTree>
    <p:extLst>
      <p:ext uri="{BB962C8B-B14F-4D97-AF65-F5344CB8AC3E}">
        <p14:creationId xmlns:p14="http://schemas.microsoft.com/office/powerpoint/2010/main" val="3079918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f2acc56bf5_2_4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5" name="Google Shape;235;gf2acc56bf5_2_4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08655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7DCC9E4-9070-4193-AEFC-E6A4B8029325}" type="slidenum">
              <a:rPr lang="fr-FR" smtClean="0"/>
              <a:t>13</a:t>
            </a:fld>
            <a:endParaRPr lang="fr-FR"/>
          </a:p>
        </p:txBody>
      </p:sp>
    </p:spTree>
    <p:extLst>
      <p:ext uri="{BB962C8B-B14F-4D97-AF65-F5344CB8AC3E}">
        <p14:creationId xmlns:p14="http://schemas.microsoft.com/office/powerpoint/2010/main" val="2922597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7DCC9E4-9070-4193-AEFC-E6A4B8029325}" type="slidenum">
              <a:rPr lang="fr-FR" smtClean="0"/>
              <a:t>14</a:t>
            </a:fld>
            <a:endParaRPr lang="fr-FR"/>
          </a:p>
        </p:txBody>
      </p:sp>
    </p:spTree>
    <p:extLst>
      <p:ext uri="{BB962C8B-B14F-4D97-AF65-F5344CB8AC3E}">
        <p14:creationId xmlns:p14="http://schemas.microsoft.com/office/powerpoint/2010/main" val="2789009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7DCC9E4-9070-4193-AEFC-E6A4B8029325}" type="slidenum">
              <a:rPr lang="fr-FR" smtClean="0"/>
              <a:t>15</a:t>
            </a:fld>
            <a:endParaRPr lang="fr-FR"/>
          </a:p>
        </p:txBody>
      </p:sp>
    </p:spTree>
    <p:extLst>
      <p:ext uri="{BB962C8B-B14F-4D97-AF65-F5344CB8AC3E}">
        <p14:creationId xmlns:p14="http://schemas.microsoft.com/office/powerpoint/2010/main" val="132650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7DCC9E4-9070-4193-AEFC-E6A4B8029325}" type="slidenum">
              <a:rPr lang="fr-FR" smtClean="0"/>
              <a:t>16</a:t>
            </a:fld>
            <a:endParaRPr lang="fr-FR"/>
          </a:p>
        </p:txBody>
      </p:sp>
    </p:spTree>
    <p:extLst>
      <p:ext uri="{BB962C8B-B14F-4D97-AF65-F5344CB8AC3E}">
        <p14:creationId xmlns:p14="http://schemas.microsoft.com/office/powerpoint/2010/main" val="2739525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p:spPr>
        <p:txBody>
          <a:bodyPr/>
          <a:lstStyle>
            <a:lvl1pPr defTabSz="896669" eaLnBrk="0" hangingPunct="0">
              <a:spcBef>
                <a:spcPct val="30000"/>
              </a:spcBef>
              <a:defRPr sz="1200">
                <a:solidFill>
                  <a:schemeClr val="tx1"/>
                </a:solidFill>
                <a:latin typeface="Arial" charset="0"/>
              </a:defRPr>
            </a:lvl1pPr>
            <a:lvl2pPr marL="742727" indent="-285664" defTabSz="896669" eaLnBrk="0" hangingPunct="0">
              <a:spcBef>
                <a:spcPct val="30000"/>
              </a:spcBef>
              <a:defRPr sz="1200">
                <a:solidFill>
                  <a:schemeClr val="tx1"/>
                </a:solidFill>
                <a:latin typeface="Arial" charset="0"/>
              </a:defRPr>
            </a:lvl2pPr>
            <a:lvl3pPr marL="1142657" indent="-228531" defTabSz="896669" eaLnBrk="0" hangingPunct="0">
              <a:spcBef>
                <a:spcPct val="30000"/>
              </a:spcBef>
              <a:defRPr sz="1200">
                <a:solidFill>
                  <a:schemeClr val="tx1"/>
                </a:solidFill>
                <a:latin typeface="Arial" charset="0"/>
              </a:defRPr>
            </a:lvl3pPr>
            <a:lvl4pPr marL="1599720" indent="-228531" defTabSz="896669" eaLnBrk="0" hangingPunct="0">
              <a:spcBef>
                <a:spcPct val="30000"/>
              </a:spcBef>
              <a:defRPr sz="1200">
                <a:solidFill>
                  <a:schemeClr val="tx1"/>
                </a:solidFill>
                <a:latin typeface="Arial" charset="0"/>
              </a:defRPr>
            </a:lvl4pPr>
            <a:lvl5pPr marL="2056783" indent="-228531" defTabSz="896669" eaLnBrk="0" hangingPunct="0">
              <a:spcBef>
                <a:spcPct val="30000"/>
              </a:spcBef>
              <a:defRPr sz="1200">
                <a:solidFill>
                  <a:schemeClr val="tx1"/>
                </a:solidFill>
                <a:latin typeface="Arial" charset="0"/>
              </a:defRPr>
            </a:lvl5pPr>
            <a:lvl6pPr marL="2513846" indent="-228531" defTabSz="896669" eaLnBrk="0" fontAlgn="base" hangingPunct="0">
              <a:spcBef>
                <a:spcPct val="30000"/>
              </a:spcBef>
              <a:spcAft>
                <a:spcPct val="0"/>
              </a:spcAft>
              <a:defRPr sz="1200">
                <a:solidFill>
                  <a:schemeClr val="tx1"/>
                </a:solidFill>
                <a:latin typeface="Arial" charset="0"/>
              </a:defRPr>
            </a:lvl6pPr>
            <a:lvl7pPr marL="2970908" indent="-228531" defTabSz="896669" eaLnBrk="0" fontAlgn="base" hangingPunct="0">
              <a:spcBef>
                <a:spcPct val="30000"/>
              </a:spcBef>
              <a:spcAft>
                <a:spcPct val="0"/>
              </a:spcAft>
              <a:defRPr sz="1200">
                <a:solidFill>
                  <a:schemeClr val="tx1"/>
                </a:solidFill>
                <a:latin typeface="Arial" charset="0"/>
              </a:defRPr>
            </a:lvl7pPr>
            <a:lvl8pPr marL="3427971" indent="-228531" defTabSz="896669" eaLnBrk="0" fontAlgn="base" hangingPunct="0">
              <a:spcBef>
                <a:spcPct val="30000"/>
              </a:spcBef>
              <a:spcAft>
                <a:spcPct val="0"/>
              </a:spcAft>
              <a:defRPr sz="1200">
                <a:solidFill>
                  <a:schemeClr val="tx1"/>
                </a:solidFill>
                <a:latin typeface="Arial" charset="0"/>
              </a:defRPr>
            </a:lvl8pPr>
            <a:lvl9pPr marL="3885034" indent="-228531" defTabSz="89666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1E3DB56-2F5D-49CD-80EF-7C9E3ABB570D}" type="slidenum">
              <a:rPr lang="fr-FR" altLang="fr-FR" smtClean="0">
                <a:solidFill>
                  <a:srgbClr val="000000"/>
                </a:solidFill>
              </a:rPr>
              <a:pPr eaLnBrk="1" hangingPunct="1">
                <a:spcBef>
                  <a:spcPct val="0"/>
                </a:spcBef>
              </a:pPr>
              <a:t>18</a:t>
            </a:fld>
            <a:endParaRPr lang="fr-FR" altLang="fr-FR" dirty="0">
              <a:solidFill>
                <a:srgbClr val="000000"/>
              </a:solidFill>
            </a:endParaRPr>
          </a:p>
        </p:txBody>
      </p:sp>
      <p:sp>
        <p:nvSpPr>
          <p:cNvPr id="309251" name="Rectangle 2"/>
          <p:cNvSpPr>
            <a:spLocks noGrp="1" noRot="1" noChangeAspect="1" noChangeArrowheads="1" noTextEdit="1"/>
          </p:cNvSpPr>
          <p:nvPr>
            <p:ph type="sldImg"/>
          </p:nvPr>
        </p:nvSpPr>
        <p:spPr>
          <a:xfrm>
            <a:off x="688975" y="803275"/>
            <a:ext cx="5360988" cy="4022725"/>
          </a:xfrm>
          <a:ln/>
        </p:spPr>
      </p:sp>
      <p:sp>
        <p:nvSpPr>
          <p:cNvPr id="309252" name="Rectangle 3"/>
          <p:cNvSpPr>
            <a:spLocks noGrp="1" noChangeArrowheads="1"/>
          </p:cNvSpPr>
          <p:nvPr>
            <p:ph type="body" idx="1"/>
          </p:nvPr>
        </p:nvSpPr>
        <p:spPr>
          <a:noFill/>
        </p:spPr>
        <p:txBody>
          <a:bodyPr/>
          <a:lstStyle/>
          <a:p>
            <a:pPr eaLnBrk="1" hangingPunct="1"/>
            <a:endParaRPr lang="fr-FR" altLang="fr-F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a:extLst>
              <a:ext uri="{FF2B5EF4-FFF2-40B4-BE49-F238E27FC236}">
                <a16:creationId xmlns:a16="http://schemas.microsoft.com/office/drawing/2014/main" id="{CA7EC64B-CCA6-3FBC-3133-2AD4759C7A35}"/>
              </a:ext>
            </a:extLst>
          </p:cNvPr>
          <p:cNvSpPr>
            <a:spLocks noGrp="1" noChangeArrowheads="1"/>
          </p:cNvSpPr>
          <p:nvPr>
            <p:ph type="sldNum" sz="quarter" idx="5"/>
          </p:nvPr>
        </p:nvSpPr>
        <p:spPr>
          <a:noFill/>
        </p:spPr>
        <p:txBody>
          <a:bodyPr/>
          <a:lstStyle>
            <a:lvl1pPr defTabSz="954088" eaLnBrk="0" hangingPunct="0">
              <a:defRPr>
                <a:solidFill>
                  <a:schemeClr val="tx1"/>
                </a:solidFill>
                <a:latin typeface="Arial" panose="020B0604020202020204" pitchFamily="34" charset="0"/>
              </a:defRPr>
            </a:lvl1pPr>
            <a:lvl2pPr marL="742950" indent="-285750" defTabSz="954088" eaLnBrk="0" hangingPunct="0">
              <a:defRPr>
                <a:solidFill>
                  <a:schemeClr val="tx1"/>
                </a:solidFill>
                <a:latin typeface="Arial" panose="020B0604020202020204" pitchFamily="34" charset="0"/>
              </a:defRPr>
            </a:lvl2pPr>
            <a:lvl3pPr marL="1143000" indent="-228600" defTabSz="954088" eaLnBrk="0" hangingPunct="0">
              <a:defRPr>
                <a:solidFill>
                  <a:schemeClr val="tx1"/>
                </a:solidFill>
                <a:latin typeface="Arial" panose="020B0604020202020204" pitchFamily="34" charset="0"/>
              </a:defRPr>
            </a:lvl3pPr>
            <a:lvl4pPr marL="1600200" indent="-228600" defTabSz="954088" eaLnBrk="0" hangingPunct="0">
              <a:defRPr>
                <a:solidFill>
                  <a:schemeClr val="tx1"/>
                </a:solidFill>
                <a:latin typeface="Arial" panose="020B0604020202020204" pitchFamily="34" charset="0"/>
              </a:defRPr>
            </a:lvl4pPr>
            <a:lvl5pPr marL="2057400" indent="-228600" defTabSz="954088" eaLnBrk="0" hangingPunct="0">
              <a:defRPr>
                <a:solidFill>
                  <a:schemeClr val="tx1"/>
                </a:solidFill>
                <a:latin typeface="Arial" panose="020B0604020202020204" pitchFamily="34" charset="0"/>
              </a:defRPr>
            </a:lvl5pPr>
            <a:lvl6pPr marL="2514600" indent="-228600" algn="ctr" defTabSz="954088"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4088"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4088"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40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812CC5C-70E1-9F4A-9CCB-EFEC8F1E7E03}" type="slidenum">
              <a:rPr lang="fr-FR" altLang="fr-FR"/>
              <a:pPr eaLnBrk="1" hangingPunct="1"/>
              <a:t>19</a:t>
            </a:fld>
            <a:endParaRPr lang="fr-FR" altLang="fr-FR"/>
          </a:p>
        </p:txBody>
      </p:sp>
      <p:sp>
        <p:nvSpPr>
          <p:cNvPr id="289795" name="Rectangle 2">
            <a:extLst>
              <a:ext uri="{FF2B5EF4-FFF2-40B4-BE49-F238E27FC236}">
                <a16:creationId xmlns:a16="http://schemas.microsoft.com/office/drawing/2014/main" id="{FD9E9EEA-A167-A669-0305-A99ED3A8BC85}"/>
              </a:ext>
            </a:extLst>
          </p:cNvPr>
          <p:cNvSpPr>
            <a:spLocks noGrp="1" noRot="1" noChangeAspect="1" noChangeArrowheads="1" noTextEdit="1"/>
          </p:cNvSpPr>
          <p:nvPr>
            <p:ph type="sldImg"/>
          </p:nvPr>
        </p:nvSpPr>
        <p:spPr>
          <a:xfrm>
            <a:off x="992188" y="765175"/>
            <a:ext cx="5119687" cy="3840163"/>
          </a:xfrm>
          <a:ln/>
        </p:spPr>
      </p:sp>
      <p:sp>
        <p:nvSpPr>
          <p:cNvPr id="289796" name="Rectangle 3">
            <a:extLst>
              <a:ext uri="{FF2B5EF4-FFF2-40B4-BE49-F238E27FC236}">
                <a16:creationId xmlns:a16="http://schemas.microsoft.com/office/drawing/2014/main" id="{C4A2DF42-D90D-B211-42E1-75705C22D304}"/>
              </a:ext>
            </a:extLst>
          </p:cNvPr>
          <p:cNvSpPr>
            <a:spLocks noGrp="1" noChangeArrowheads="1"/>
          </p:cNvSpPr>
          <p:nvPr>
            <p:ph type="body" idx="1"/>
          </p:nvPr>
        </p:nvSpPr>
        <p:spPr>
          <a:xfrm>
            <a:off x="946150" y="4860925"/>
            <a:ext cx="5207000" cy="4608513"/>
          </a:xfrm>
          <a:noFill/>
        </p:spPr>
        <p:txBody>
          <a:bodyPr/>
          <a:lstStyle/>
          <a:p>
            <a:pPr eaLnBrk="1" hangingPunct="1"/>
            <a:endParaRPr lang="fr-FR" altLang="fr-FR">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A6599287-27CD-AC63-59AD-89E6F0794FA3}"/>
              </a:ext>
            </a:extLst>
          </p:cNvPr>
          <p:cNvSpPr>
            <a:spLocks noGrp="1" noChangeArrowheads="1"/>
          </p:cNvSpPr>
          <p:nvPr>
            <p:ph type="sldNum" sz="quarter" idx="5"/>
          </p:nvPr>
        </p:nvSpPr>
        <p:spPr>
          <a:noFill/>
        </p:spPr>
        <p:txBody>
          <a:bodyPr/>
          <a:lstStyle>
            <a:lvl1pPr defTabSz="954088" eaLnBrk="0" hangingPunct="0">
              <a:defRPr>
                <a:solidFill>
                  <a:schemeClr val="tx1"/>
                </a:solidFill>
                <a:latin typeface="Arial" panose="020B0604020202020204" pitchFamily="34" charset="0"/>
              </a:defRPr>
            </a:lvl1pPr>
            <a:lvl2pPr marL="742950" indent="-285750" defTabSz="954088" eaLnBrk="0" hangingPunct="0">
              <a:defRPr>
                <a:solidFill>
                  <a:schemeClr val="tx1"/>
                </a:solidFill>
                <a:latin typeface="Arial" panose="020B0604020202020204" pitchFamily="34" charset="0"/>
              </a:defRPr>
            </a:lvl2pPr>
            <a:lvl3pPr marL="1143000" indent="-228600" defTabSz="954088" eaLnBrk="0" hangingPunct="0">
              <a:defRPr>
                <a:solidFill>
                  <a:schemeClr val="tx1"/>
                </a:solidFill>
                <a:latin typeface="Arial" panose="020B0604020202020204" pitchFamily="34" charset="0"/>
              </a:defRPr>
            </a:lvl3pPr>
            <a:lvl4pPr marL="1600200" indent="-228600" defTabSz="954088" eaLnBrk="0" hangingPunct="0">
              <a:defRPr>
                <a:solidFill>
                  <a:schemeClr val="tx1"/>
                </a:solidFill>
                <a:latin typeface="Arial" panose="020B0604020202020204" pitchFamily="34" charset="0"/>
              </a:defRPr>
            </a:lvl4pPr>
            <a:lvl5pPr marL="2057400" indent="-228600" defTabSz="954088" eaLnBrk="0" hangingPunct="0">
              <a:defRPr>
                <a:solidFill>
                  <a:schemeClr val="tx1"/>
                </a:solidFill>
                <a:latin typeface="Arial" panose="020B0604020202020204" pitchFamily="34" charset="0"/>
              </a:defRPr>
            </a:lvl5pPr>
            <a:lvl6pPr marL="2514600" indent="-228600" algn="ctr" defTabSz="954088"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54088"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54088"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540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71E0B2A-7769-024B-9455-C7F4A61910F9}" type="slidenum">
              <a:rPr lang="fr-FR" altLang="fr-FR"/>
              <a:pPr eaLnBrk="1" hangingPunct="1"/>
              <a:t>21</a:t>
            </a:fld>
            <a:endParaRPr lang="fr-FR" altLang="fr-FR"/>
          </a:p>
        </p:txBody>
      </p:sp>
      <p:sp>
        <p:nvSpPr>
          <p:cNvPr id="66563" name="Rectangle 2">
            <a:extLst>
              <a:ext uri="{FF2B5EF4-FFF2-40B4-BE49-F238E27FC236}">
                <a16:creationId xmlns:a16="http://schemas.microsoft.com/office/drawing/2014/main" id="{2A18A86F-9999-2898-7A20-A840486BAFEE}"/>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9AB0E4EB-5097-A83D-2270-BFF1F9E4CAC4}"/>
              </a:ext>
            </a:extLst>
          </p:cNvPr>
          <p:cNvSpPr>
            <a:spLocks noGrp="1" noChangeArrowheads="1"/>
          </p:cNvSpPr>
          <p:nvPr>
            <p:ph type="body" idx="1"/>
          </p:nvPr>
        </p:nvSpPr>
        <p:spPr>
          <a:noFill/>
        </p:spPr>
        <p:txBody>
          <a:bodyPr/>
          <a:lstStyle/>
          <a:p>
            <a:pPr eaLnBrk="1" hangingPunct="1"/>
            <a:endParaRPr lang="fr-FR" altLang="fr-FR">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99593" y="3777059"/>
            <a:ext cx="7056784" cy="444029"/>
          </a:xfrm>
        </p:spPr>
        <p:txBody>
          <a:bodyPr anchor="t">
            <a:normAutofit/>
          </a:bodyPr>
          <a:lstStyle>
            <a:lvl1pPr algn="ctr">
              <a:defRPr sz="1800" b="0" i="1" cap="none" baseline="0">
                <a:solidFill>
                  <a:schemeClr val="bg1">
                    <a:lumMod val="65000"/>
                  </a:schemeClr>
                </a:solidFill>
                <a:latin typeface="Arial Narrow" pitchFamily="34" charset="0"/>
              </a:defRPr>
            </a:lvl1pPr>
          </a:lstStyle>
          <a:p>
            <a:r>
              <a:rPr lang="fr-FR" dirty="0"/>
              <a:t>Cliquez pour modifier le style du titre</a:t>
            </a:r>
          </a:p>
        </p:txBody>
      </p:sp>
      <p:sp>
        <p:nvSpPr>
          <p:cNvPr id="3" name="Espace réservé du texte 2"/>
          <p:cNvSpPr>
            <a:spLocks noGrp="1"/>
          </p:cNvSpPr>
          <p:nvPr>
            <p:ph type="body" idx="1"/>
          </p:nvPr>
        </p:nvSpPr>
        <p:spPr>
          <a:xfrm>
            <a:off x="899593" y="1268760"/>
            <a:ext cx="7056784" cy="2508299"/>
          </a:xfrm>
        </p:spPr>
        <p:txBody>
          <a:bodyPr anchor="b">
            <a:noAutofit/>
          </a:bodyPr>
          <a:lstStyle>
            <a:lvl1pPr marL="0" indent="0" algn="ctr">
              <a:buNone/>
              <a:defRPr lang="fr-FR" sz="5400" b="0" kern="1200" cap="all" dirty="0" smtClean="0">
                <a:solidFill>
                  <a:srgbClr val="0070C0"/>
                </a:solidFill>
                <a:latin typeface="Impact" pitchFamily="34" charset="0"/>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pic>
        <p:nvPicPr>
          <p:cNvPr id="1026" name="Picture 2"/>
          <p:cNvPicPr>
            <a:picLocks noChangeAspect="1" noChangeArrowheads="1"/>
          </p:cNvPicPr>
          <p:nvPr userDrawn="1"/>
        </p:nvPicPr>
        <p:blipFill>
          <a:blip r:embed="rId2" cstate="print"/>
          <a:srcRect/>
          <a:stretch>
            <a:fillRect/>
          </a:stretch>
        </p:blipFill>
        <p:spPr bwMode="auto">
          <a:xfrm>
            <a:off x="2352675" y="4581128"/>
            <a:ext cx="4438650" cy="210502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age fond blanc">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693028"/>
      </p:ext>
    </p:extLst>
  </p:cSld>
  <p:clrMapOvr>
    <a:masterClrMapping/>
  </p:clrMapOvr>
  <p:extLst>
    <p:ext uri="{DCECCB84-F9BA-43D5-87BE-67443E8EF086}">
      <p15:sldGuideLst xmlns:p15="http://schemas.microsoft.com/office/powerpoint/2012/main">
        <p15:guide id="1" orient="horz" pos="2160">
          <p15:clr>
            <a:srgbClr val="FBAE40"/>
          </p15:clr>
        </p15:guide>
        <p15:guide id="2" pos="537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543818"/>
            <a:ext cx="8229600" cy="796950"/>
          </a:xfrm>
        </p:spPr>
        <p:txBody>
          <a:bodyPr anchor="t" anchorCtr="0"/>
          <a:lstStyle>
            <a:lvl1pPr algn="l">
              <a:defRPr/>
            </a:lvl1pPr>
          </a:lstStyle>
          <a:p>
            <a:r>
              <a:rPr lang="fr-FR" dirty="0"/>
              <a:t>Cliquez pour modifier le style du titre</a:t>
            </a:r>
          </a:p>
        </p:txBody>
      </p:sp>
      <p:sp>
        <p:nvSpPr>
          <p:cNvPr id="3" name="Espace réservé du contenu 2"/>
          <p:cNvSpPr>
            <a:spLocks noGrp="1"/>
          </p:cNvSpPr>
          <p:nvPr>
            <p:ph idx="1"/>
          </p:nvPr>
        </p:nvSpPr>
        <p:spPr/>
        <p:txBody>
          <a:bodyPr/>
          <a:lstStyle>
            <a:lvl1pPr>
              <a:defRPr sz="2200" b="1">
                <a:latin typeface="Arial Narrow" pitchFamily="34" charset="0"/>
              </a:defRPr>
            </a:lvl1pPr>
            <a:lvl2pPr>
              <a:defRPr sz="1900">
                <a:latin typeface="Arial Narrow" pitchFamily="34" charset="0"/>
              </a:defRPr>
            </a:lvl2pPr>
            <a:lvl3pPr>
              <a:defRPr sz="1700"/>
            </a:lvl3pPr>
            <a:lvl4pPr>
              <a:defRPr sz="16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457200" y="6448251"/>
            <a:ext cx="2133600" cy="365125"/>
          </a:xfrm>
        </p:spPr>
        <p:txBody>
          <a:bodyPr/>
          <a:lstStyle>
            <a:lvl1pPr>
              <a:defRPr>
                <a:latin typeface="Arial Narrow" pitchFamily="34" charset="0"/>
              </a:defRPr>
            </a:lvl1pPr>
          </a:lstStyle>
          <a:p>
            <a:endParaRPr lang="fr-FR" dirty="0"/>
          </a:p>
        </p:txBody>
      </p:sp>
      <p:sp>
        <p:nvSpPr>
          <p:cNvPr id="5" name="Espace réservé du pied de page 4"/>
          <p:cNvSpPr>
            <a:spLocks noGrp="1"/>
          </p:cNvSpPr>
          <p:nvPr>
            <p:ph type="ftr" sz="quarter" idx="11"/>
          </p:nvPr>
        </p:nvSpPr>
        <p:spPr>
          <a:xfrm>
            <a:off x="3124200" y="6448251"/>
            <a:ext cx="2895600" cy="365125"/>
          </a:xfrm>
        </p:spPr>
        <p:txBody>
          <a:bodyPr/>
          <a:lstStyle>
            <a:lvl1pPr>
              <a:defRPr>
                <a:latin typeface="Arial Narrow" pitchFamily="34" charset="0"/>
              </a:defRPr>
            </a:lvl1pPr>
          </a:lstStyle>
          <a:p>
            <a:endParaRPr lang="fr-FR" dirty="0"/>
          </a:p>
        </p:txBody>
      </p:sp>
      <p:sp>
        <p:nvSpPr>
          <p:cNvPr id="6" name="Espace réservé du numéro de diapositive 5"/>
          <p:cNvSpPr>
            <a:spLocks noGrp="1"/>
          </p:cNvSpPr>
          <p:nvPr>
            <p:ph type="sldNum" sz="quarter" idx="12"/>
          </p:nvPr>
        </p:nvSpPr>
        <p:spPr>
          <a:xfrm>
            <a:off x="6553200" y="6448251"/>
            <a:ext cx="2133600" cy="365125"/>
          </a:xfrm>
        </p:spPr>
        <p:txBody>
          <a:bodyPr/>
          <a:lstStyle>
            <a:lvl1pPr>
              <a:defRPr>
                <a:latin typeface="Arial Narrow" pitchFamily="34" charset="0"/>
              </a:defRPr>
            </a:lvl1pPr>
          </a:lstStyle>
          <a:p>
            <a:fld id="{C8100989-B75F-4602-84D8-19856CD6A586}" type="slidenum">
              <a:rPr lang="fr-FR" smtClean="0"/>
              <a:pPr/>
              <a:t>‹N°›</a:t>
            </a:fld>
            <a:endParaRPr lang="fr-FR" dirty="0"/>
          </a:p>
        </p:txBody>
      </p:sp>
      <p:sp>
        <p:nvSpPr>
          <p:cNvPr id="7" name="Étoile à 4 branches 6"/>
          <p:cNvSpPr/>
          <p:nvPr userDrawn="1"/>
        </p:nvSpPr>
        <p:spPr bwMode="auto">
          <a:xfrm rot="2663104">
            <a:off x="78439" y="586040"/>
            <a:ext cx="431800" cy="504825"/>
          </a:xfrm>
          <a:prstGeom prst="star4">
            <a:avLst/>
          </a:prstGeom>
          <a:solidFill>
            <a:srgbClr val="0072C6">
              <a:alpha val="50000"/>
            </a:srgbClr>
          </a:solidFill>
          <a:ln w="9525" cap="flat" cmpd="sng" algn="ctr">
            <a:noFill/>
            <a:prstDash val="solid"/>
            <a:round/>
            <a:headEnd type="none" w="med" len="med"/>
            <a:tailEnd type="none" w="med" len="med"/>
          </a:ln>
          <a:effectLst/>
        </p:spPr>
        <p:txBody>
          <a:bodyPr/>
          <a:lstStyle/>
          <a:p>
            <a:pPr>
              <a:defRPr/>
            </a:pPr>
            <a:endParaRPr lang="fr-FR" dirty="0"/>
          </a:p>
        </p:txBody>
      </p:sp>
      <p:cxnSp>
        <p:nvCxnSpPr>
          <p:cNvPr id="13" name="Connecteur droit 12"/>
          <p:cNvCxnSpPr/>
          <p:nvPr userDrawn="1"/>
        </p:nvCxnSpPr>
        <p:spPr>
          <a:xfrm>
            <a:off x="0" y="6453336"/>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userDrawn="1"/>
        </p:nvPicPr>
        <p:blipFill>
          <a:blip r:embed="rId2" cstate="print"/>
          <a:srcRect/>
          <a:stretch>
            <a:fillRect/>
          </a:stretch>
        </p:blipFill>
        <p:spPr bwMode="auto">
          <a:xfrm>
            <a:off x="25146" y="6525379"/>
            <a:ext cx="455807" cy="287997"/>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562127"/>
            <a:ext cx="8229600" cy="796950"/>
          </a:xfrm>
        </p:spPr>
        <p:txBody>
          <a:bodyPr/>
          <a:lstStyle>
            <a:lvl1pPr algn="l">
              <a:defRPr/>
            </a:lvl1pPr>
          </a:lstStyle>
          <a:p>
            <a:r>
              <a:rPr lang="fr-FR" dirty="0"/>
              <a:t>Cliquez pour modifier le style du titre</a:t>
            </a:r>
          </a:p>
        </p:txBody>
      </p:sp>
      <p:sp>
        <p:nvSpPr>
          <p:cNvPr id="3" name="Espace réservé du contenu 2"/>
          <p:cNvSpPr>
            <a:spLocks noGrp="1"/>
          </p:cNvSpPr>
          <p:nvPr>
            <p:ph sz="half" idx="1"/>
          </p:nvPr>
        </p:nvSpPr>
        <p:spPr>
          <a:xfrm>
            <a:off x="457200" y="1412776"/>
            <a:ext cx="4038600" cy="4713387"/>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0" y="1412776"/>
            <a:ext cx="4038600" cy="4713387"/>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p:txBody>
          <a:bodyPr/>
          <a:lstStyle>
            <a:lvl1pPr>
              <a:defRPr>
                <a:latin typeface="Arial Narrow" pitchFamily="34" charset="0"/>
              </a:defRPr>
            </a:lvl1pPr>
          </a:lstStyle>
          <a:p>
            <a:endParaRPr lang="fr-FR" dirty="0"/>
          </a:p>
        </p:txBody>
      </p:sp>
      <p:sp>
        <p:nvSpPr>
          <p:cNvPr id="6" name="Espace réservé du pied de page 5"/>
          <p:cNvSpPr>
            <a:spLocks noGrp="1"/>
          </p:cNvSpPr>
          <p:nvPr>
            <p:ph type="ftr" sz="quarter" idx="11"/>
          </p:nvPr>
        </p:nvSpPr>
        <p:spPr/>
        <p:txBody>
          <a:bodyPr/>
          <a:lstStyle>
            <a:lvl1pPr>
              <a:defRPr>
                <a:latin typeface="Arial Narrow" pitchFamily="34" charset="0"/>
              </a:defRPr>
            </a:lvl1pPr>
          </a:lstStyle>
          <a:p>
            <a:endParaRPr lang="fr-FR" dirty="0"/>
          </a:p>
        </p:txBody>
      </p:sp>
      <p:sp>
        <p:nvSpPr>
          <p:cNvPr id="7" name="Espace réservé du numéro de diapositive 6"/>
          <p:cNvSpPr>
            <a:spLocks noGrp="1"/>
          </p:cNvSpPr>
          <p:nvPr>
            <p:ph type="sldNum" sz="quarter" idx="12"/>
          </p:nvPr>
        </p:nvSpPr>
        <p:spPr/>
        <p:txBody>
          <a:bodyPr/>
          <a:lstStyle>
            <a:lvl1pPr>
              <a:defRPr>
                <a:latin typeface="Arial Narrow" pitchFamily="34" charset="0"/>
              </a:defRPr>
            </a:lvl1pPr>
          </a:lstStyle>
          <a:p>
            <a:fld id="{C8100989-B75F-4602-84D8-19856CD6A586}" type="slidenum">
              <a:rPr lang="fr-FR" smtClean="0"/>
              <a:pPr/>
              <a:t>‹N°›</a:t>
            </a:fld>
            <a:endParaRPr lang="fr-FR" dirty="0"/>
          </a:p>
        </p:txBody>
      </p:sp>
      <p:sp>
        <p:nvSpPr>
          <p:cNvPr id="13" name="Étoile à 4 branches 12"/>
          <p:cNvSpPr/>
          <p:nvPr userDrawn="1"/>
        </p:nvSpPr>
        <p:spPr bwMode="auto">
          <a:xfrm rot="2663104">
            <a:off x="78439" y="586040"/>
            <a:ext cx="431800" cy="504825"/>
          </a:xfrm>
          <a:prstGeom prst="star4">
            <a:avLst/>
          </a:prstGeom>
          <a:solidFill>
            <a:srgbClr val="0072C6">
              <a:alpha val="50000"/>
            </a:srgbClr>
          </a:solidFill>
          <a:ln w="9525" cap="flat" cmpd="sng" algn="ctr">
            <a:noFill/>
            <a:prstDash val="solid"/>
            <a:round/>
            <a:headEnd type="none" w="med" len="med"/>
            <a:tailEnd type="none" w="med" len="med"/>
          </a:ln>
          <a:effectLst/>
        </p:spPr>
        <p:txBody>
          <a:bodyPr/>
          <a:lstStyle/>
          <a:p>
            <a:pPr>
              <a:defRPr/>
            </a:pPr>
            <a:endParaRPr lang="fr-FR" dirty="0"/>
          </a:p>
        </p:txBody>
      </p:sp>
      <p:cxnSp>
        <p:nvCxnSpPr>
          <p:cNvPr id="14" name="Connecteur droit 13"/>
          <p:cNvCxnSpPr/>
          <p:nvPr userDrawn="1"/>
        </p:nvCxnSpPr>
        <p:spPr>
          <a:xfrm>
            <a:off x="0" y="6309320"/>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userDrawn="1"/>
        </p:nvPicPr>
        <p:blipFill>
          <a:blip r:embed="rId2" cstate="print"/>
          <a:srcRect/>
          <a:stretch>
            <a:fillRect/>
          </a:stretch>
        </p:blipFill>
        <p:spPr bwMode="auto">
          <a:xfrm>
            <a:off x="48943" y="6336214"/>
            <a:ext cx="754418" cy="476672"/>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48680"/>
            <a:ext cx="8229600" cy="796950"/>
          </a:xfrm>
        </p:spPr>
        <p:txBody>
          <a:bodyPr>
            <a:normAutofit/>
          </a:bodyPr>
          <a:lstStyle>
            <a:lvl1pPr algn="l">
              <a:defRPr sz="3200"/>
            </a:lvl1pPr>
          </a:lstStyle>
          <a:p>
            <a:r>
              <a:rPr lang="fr-FR" dirty="0"/>
              <a:t>Cliquez pour modifier le style du titre</a:t>
            </a:r>
          </a:p>
        </p:txBody>
      </p:sp>
      <p:sp>
        <p:nvSpPr>
          <p:cNvPr id="3" name="Espace réservé du texte 2"/>
          <p:cNvSpPr>
            <a:spLocks noGrp="1"/>
          </p:cNvSpPr>
          <p:nvPr>
            <p:ph type="body" idx="1"/>
          </p:nvPr>
        </p:nvSpPr>
        <p:spPr>
          <a:xfrm>
            <a:off x="457200" y="1412776"/>
            <a:ext cx="4040188" cy="762099"/>
          </a:xfrm>
        </p:spPr>
        <p:txBody>
          <a:bodyPr anchor="ctr" anchorCtr="0">
            <a:noAutofit/>
          </a:bodyPr>
          <a:lstStyle>
            <a:lvl1pPr marL="0" indent="0" algn="l">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4645025" y="1412776"/>
            <a:ext cx="4041775" cy="762099"/>
          </a:xfrm>
        </p:spPr>
        <p:txBody>
          <a:bodyPr anchor="ctr" anchorCtr="0">
            <a:noAutofit/>
          </a:bodyPr>
          <a:lstStyle>
            <a:lvl1pPr marL="0" indent="0" algn="l">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p:txBody>
          <a:bodyPr/>
          <a:lstStyle>
            <a:lvl1pPr>
              <a:defRPr>
                <a:latin typeface="Arial Narrow" pitchFamily="34" charset="0"/>
              </a:defRPr>
            </a:lvl1pPr>
          </a:lstStyle>
          <a:p>
            <a:endParaRPr lang="fr-FR" dirty="0"/>
          </a:p>
        </p:txBody>
      </p:sp>
      <p:sp>
        <p:nvSpPr>
          <p:cNvPr id="8" name="Espace réservé du pied de page 7"/>
          <p:cNvSpPr>
            <a:spLocks noGrp="1"/>
          </p:cNvSpPr>
          <p:nvPr>
            <p:ph type="ftr" sz="quarter" idx="11"/>
          </p:nvPr>
        </p:nvSpPr>
        <p:spPr/>
        <p:txBody>
          <a:bodyPr/>
          <a:lstStyle>
            <a:lvl1pPr>
              <a:defRPr>
                <a:latin typeface="Arial Narrow" pitchFamily="34" charset="0"/>
              </a:defRPr>
            </a:lvl1pPr>
          </a:lstStyle>
          <a:p>
            <a:endParaRPr lang="fr-FR" dirty="0"/>
          </a:p>
        </p:txBody>
      </p:sp>
      <p:sp>
        <p:nvSpPr>
          <p:cNvPr id="9" name="Espace réservé du numéro de diapositive 8"/>
          <p:cNvSpPr>
            <a:spLocks noGrp="1"/>
          </p:cNvSpPr>
          <p:nvPr>
            <p:ph type="sldNum" sz="quarter" idx="12"/>
          </p:nvPr>
        </p:nvSpPr>
        <p:spPr/>
        <p:txBody>
          <a:bodyPr/>
          <a:lstStyle>
            <a:lvl1pPr>
              <a:defRPr>
                <a:latin typeface="Arial Narrow" pitchFamily="34" charset="0"/>
              </a:defRPr>
            </a:lvl1pPr>
          </a:lstStyle>
          <a:p>
            <a:fld id="{C8100989-B75F-4602-84D8-19856CD6A586}" type="slidenum">
              <a:rPr lang="fr-FR" smtClean="0"/>
              <a:pPr/>
              <a:t>‹N°›</a:t>
            </a:fld>
            <a:endParaRPr lang="fr-FR" dirty="0"/>
          </a:p>
        </p:txBody>
      </p:sp>
      <p:sp>
        <p:nvSpPr>
          <p:cNvPr id="15" name="Étoile à 4 branches 14"/>
          <p:cNvSpPr/>
          <p:nvPr userDrawn="1"/>
        </p:nvSpPr>
        <p:spPr bwMode="auto">
          <a:xfrm rot="2663104">
            <a:off x="78439" y="586040"/>
            <a:ext cx="431800" cy="504825"/>
          </a:xfrm>
          <a:prstGeom prst="star4">
            <a:avLst/>
          </a:prstGeom>
          <a:solidFill>
            <a:srgbClr val="0072C6">
              <a:alpha val="50000"/>
            </a:srgbClr>
          </a:solidFill>
          <a:ln w="9525" cap="flat" cmpd="sng" algn="ctr">
            <a:noFill/>
            <a:prstDash val="solid"/>
            <a:round/>
            <a:headEnd type="none" w="med" len="med"/>
            <a:tailEnd type="none" w="med" len="med"/>
          </a:ln>
          <a:effectLst/>
        </p:spPr>
        <p:txBody>
          <a:bodyPr/>
          <a:lstStyle/>
          <a:p>
            <a:pPr>
              <a:defRPr/>
            </a:pPr>
            <a:endParaRPr lang="fr-FR" dirty="0"/>
          </a:p>
        </p:txBody>
      </p:sp>
      <p:cxnSp>
        <p:nvCxnSpPr>
          <p:cNvPr id="13" name="Connecteur droit 12"/>
          <p:cNvCxnSpPr/>
          <p:nvPr userDrawn="1"/>
        </p:nvCxnSpPr>
        <p:spPr>
          <a:xfrm>
            <a:off x="0" y="6309320"/>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userDrawn="1"/>
        </p:nvPicPr>
        <p:blipFill>
          <a:blip r:embed="rId2" cstate="print"/>
          <a:srcRect/>
          <a:stretch>
            <a:fillRect/>
          </a:stretch>
        </p:blipFill>
        <p:spPr bwMode="auto">
          <a:xfrm>
            <a:off x="48943" y="6336214"/>
            <a:ext cx="754418" cy="476672"/>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48680"/>
            <a:ext cx="8229600" cy="796950"/>
          </a:xfrm>
        </p:spPr>
        <p:txBody>
          <a:bodyPr>
            <a:normAutofit/>
          </a:bodyPr>
          <a:lstStyle>
            <a:lvl1pPr algn="l">
              <a:defRPr sz="3200">
                <a:solidFill>
                  <a:srgbClr val="0070C0"/>
                </a:solidFill>
              </a:defRPr>
            </a:lvl1pPr>
          </a:lstStyle>
          <a:p>
            <a:r>
              <a:rPr lang="fr-FR" dirty="0"/>
              <a:t>Cliquez pour modifier le style du titre</a:t>
            </a:r>
          </a:p>
        </p:txBody>
      </p:sp>
      <p:sp>
        <p:nvSpPr>
          <p:cNvPr id="3" name="Espace réservé du texte 2"/>
          <p:cNvSpPr>
            <a:spLocks noGrp="1"/>
          </p:cNvSpPr>
          <p:nvPr>
            <p:ph type="body" idx="1"/>
          </p:nvPr>
        </p:nvSpPr>
        <p:spPr>
          <a:xfrm>
            <a:off x="457200" y="1412776"/>
            <a:ext cx="4040188" cy="762099"/>
          </a:xfrm>
          <a:solidFill>
            <a:srgbClr val="0072C6"/>
          </a:solidFill>
          <a:ln>
            <a:solidFill>
              <a:srgbClr val="0072C6"/>
            </a:solidFill>
          </a:ln>
        </p:spPr>
        <p:txBody>
          <a:bodyPr anchor="ctr" anchorCtr="0">
            <a:noAutofit/>
          </a:bodyPr>
          <a:lstStyle>
            <a:lvl1pPr marL="0" indent="0" algn="ctr">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p:cNvSpPr>
            <a:spLocks noGrp="1"/>
          </p:cNvSpPr>
          <p:nvPr>
            <p:ph sz="half" idx="2"/>
          </p:nvPr>
        </p:nvSpPr>
        <p:spPr>
          <a:xfrm>
            <a:off x="457200" y="2174875"/>
            <a:ext cx="4040188" cy="3951288"/>
          </a:xfrm>
          <a:ln>
            <a:solidFill>
              <a:srgbClr val="0072C6"/>
            </a:solidFill>
          </a:ln>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4645025" y="1412776"/>
            <a:ext cx="4041775" cy="762099"/>
          </a:xfrm>
          <a:solidFill>
            <a:srgbClr val="0072C6"/>
          </a:solidFill>
          <a:ln>
            <a:solidFill>
              <a:srgbClr val="0072C6"/>
            </a:solidFill>
          </a:ln>
        </p:spPr>
        <p:txBody>
          <a:bodyPr anchor="ctr" anchorCtr="0">
            <a:noAutofit/>
          </a:bodyPr>
          <a:lstStyle>
            <a:lvl1pPr marL="0" indent="0" algn="ctr">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Espace réservé du contenu 5"/>
          <p:cNvSpPr>
            <a:spLocks noGrp="1"/>
          </p:cNvSpPr>
          <p:nvPr>
            <p:ph sz="quarter" idx="4"/>
          </p:nvPr>
        </p:nvSpPr>
        <p:spPr>
          <a:xfrm>
            <a:off x="4645025" y="2174875"/>
            <a:ext cx="4041775" cy="3951288"/>
          </a:xfrm>
          <a:ln>
            <a:solidFill>
              <a:srgbClr val="0072C6"/>
            </a:solidFill>
          </a:ln>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p:txBody>
          <a:bodyPr/>
          <a:lstStyle>
            <a:lvl1pPr>
              <a:defRPr>
                <a:latin typeface="Arial Narrow" pitchFamily="34" charset="0"/>
              </a:defRPr>
            </a:lvl1pPr>
          </a:lstStyle>
          <a:p>
            <a:endParaRPr lang="fr-FR" dirty="0"/>
          </a:p>
        </p:txBody>
      </p:sp>
      <p:sp>
        <p:nvSpPr>
          <p:cNvPr id="8" name="Espace réservé du pied de page 7"/>
          <p:cNvSpPr>
            <a:spLocks noGrp="1"/>
          </p:cNvSpPr>
          <p:nvPr>
            <p:ph type="ftr" sz="quarter" idx="11"/>
          </p:nvPr>
        </p:nvSpPr>
        <p:spPr/>
        <p:txBody>
          <a:bodyPr/>
          <a:lstStyle>
            <a:lvl1pPr>
              <a:defRPr>
                <a:latin typeface="Arial Narrow" pitchFamily="34" charset="0"/>
              </a:defRPr>
            </a:lvl1pPr>
          </a:lstStyle>
          <a:p>
            <a:endParaRPr lang="fr-FR" dirty="0"/>
          </a:p>
        </p:txBody>
      </p:sp>
      <p:sp>
        <p:nvSpPr>
          <p:cNvPr id="9" name="Espace réservé du numéro de diapositive 8"/>
          <p:cNvSpPr>
            <a:spLocks noGrp="1"/>
          </p:cNvSpPr>
          <p:nvPr>
            <p:ph type="sldNum" sz="quarter" idx="12"/>
          </p:nvPr>
        </p:nvSpPr>
        <p:spPr/>
        <p:txBody>
          <a:bodyPr/>
          <a:lstStyle>
            <a:lvl1pPr>
              <a:defRPr>
                <a:latin typeface="Arial Narrow" pitchFamily="34" charset="0"/>
              </a:defRPr>
            </a:lvl1pPr>
          </a:lstStyle>
          <a:p>
            <a:fld id="{C8100989-B75F-4602-84D8-19856CD6A586}" type="slidenum">
              <a:rPr lang="fr-FR" smtClean="0"/>
              <a:pPr/>
              <a:t>‹N°›</a:t>
            </a:fld>
            <a:endParaRPr lang="fr-FR" dirty="0"/>
          </a:p>
        </p:txBody>
      </p:sp>
      <p:sp>
        <p:nvSpPr>
          <p:cNvPr id="15" name="Étoile à 4 branches 14"/>
          <p:cNvSpPr/>
          <p:nvPr userDrawn="1"/>
        </p:nvSpPr>
        <p:spPr bwMode="auto">
          <a:xfrm rot="2663104">
            <a:off x="78439" y="586040"/>
            <a:ext cx="431800" cy="504825"/>
          </a:xfrm>
          <a:prstGeom prst="star4">
            <a:avLst/>
          </a:prstGeom>
          <a:solidFill>
            <a:srgbClr val="0072C6">
              <a:alpha val="50000"/>
            </a:srgbClr>
          </a:solidFill>
          <a:ln w="9525" cap="flat" cmpd="sng" algn="ctr">
            <a:noFill/>
            <a:prstDash val="solid"/>
            <a:round/>
            <a:headEnd type="none" w="med" len="med"/>
            <a:tailEnd type="none" w="med" len="med"/>
          </a:ln>
          <a:effectLst/>
        </p:spPr>
        <p:txBody>
          <a:bodyPr/>
          <a:lstStyle/>
          <a:p>
            <a:pPr>
              <a:defRPr/>
            </a:pPr>
            <a:endParaRPr lang="fr-FR" dirty="0"/>
          </a:p>
        </p:txBody>
      </p:sp>
      <p:cxnSp>
        <p:nvCxnSpPr>
          <p:cNvPr id="13" name="Connecteur droit 12"/>
          <p:cNvCxnSpPr/>
          <p:nvPr userDrawn="1"/>
        </p:nvCxnSpPr>
        <p:spPr>
          <a:xfrm>
            <a:off x="0" y="6309320"/>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userDrawn="1"/>
        </p:nvPicPr>
        <p:blipFill>
          <a:blip r:embed="rId2" cstate="print"/>
          <a:srcRect/>
          <a:stretch>
            <a:fillRect/>
          </a:stretch>
        </p:blipFill>
        <p:spPr bwMode="auto">
          <a:xfrm>
            <a:off x="48943" y="6336214"/>
            <a:ext cx="754418" cy="476672"/>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692696"/>
            <a:ext cx="3008313" cy="742404"/>
          </a:xfrm>
        </p:spPr>
        <p:txBody>
          <a:bodyPr anchor="b"/>
          <a:lstStyle>
            <a:lvl1pPr algn="l">
              <a:defRPr sz="2000" b="0">
                <a:solidFill>
                  <a:srgbClr val="0070C0"/>
                </a:solidFill>
              </a:defRPr>
            </a:lvl1pPr>
          </a:lstStyle>
          <a:p>
            <a:r>
              <a:rPr lang="fr-FR" dirty="0"/>
              <a:t>Cliquez pour modifier le style du titre</a:t>
            </a:r>
          </a:p>
        </p:txBody>
      </p:sp>
      <p:sp>
        <p:nvSpPr>
          <p:cNvPr id="3" name="Espace réservé du contenu 2"/>
          <p:cNvSpPr>
            <a:spLocks noGrp="1"/>
          </p:cNvSpPr>
          <p:nvPr>
            <p:ph idx="1"/>
          </p:nvPr>
        </p:nvSpPr>
        <p:spPr>
          <a:xfrm>
            <a:off x="3575050" y="692696"/>
            <a:ext cx="5111750" cy="5433467"/>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atin typeface="Arial Narrow" pitchFamily="34" charset="0"/>
              </a:defRPr>
            </a:lvl1pPr>
          </a:lstStyle>
          <a:p>
            <a:endParaRPr lang="fr-FR" dirty="0"/>
          </a:p>
        </p:txBody>
      </p:sp>
      <p:sp>
        <p:nvSpPr>
          <p:cNvPr id="6" name="Espace réservé du pied de page 5"/>
          <p:cNvSpPr>
            <a:spLocks noGrp="1"/>
          </p:cNvSpPr>
          <p:nvPr>
            <p:ph type="ftr" sz="quarter" idx="11"/>
          </p:nvPr>
        </p:nvSpPr>
        <p:spPr/>
        <p:txBody>
          <a:bodyPr/>
          <a:lstStyle>
            <a:lvl1pPr>
              <a:defRPr>
                <a:latin typeface="Arial Narrow" pitchFamily="34" charset="0"/>
              </a:defRPr>
            </a:lvl1pPr>
          </a:lstStyle>
          <a:p>
            <a:endParaRPr lang="fr-FR" dirty="0"/>
          </a:p>
        </p:txBody>
      </p:sp>
      <p:sp>
        <p:nvSpPr>
          <p:cNvPr id="7" name="Espace réservé du numéro de diapositive 6"/>
          <p:cNvSpPr>
            <a:spLocks noGrp="1"/>
          </p:cNvSpPr>
          <p:nvPr>
            <p:ph type="sldNum" sz="quarter" idx="12"/>
          </p:nvPr>
        </p:nvSpPr>
        <p:spPr/>
        <p:txBody>
          <a:bodyPr/>
          <a:lstStyle>
            <a:lvl1pPr>
              <a:defRPr>
                <a:latin typeface="Arial Narrow" pitchFamily="34" charset="0"/>
              </a:defRPr>
            </a:lvl1pPr>
          </a:lstStyle>
          <a:p>
            <a:fld id="{C8100989-B75F-4602-84D8-19856CD6A586}" type="slidenum">
              <a:rPr lang="fr-FR" smtClean="0"/>
              <a:pPr/>
              <a:t>‹N°›</a:t>
            </a:fld>
            <a:endParaRPr lang="fr-FR" dirty="0"/>
          </a:p>
        </p:txBody>
      </p:sp>
      <p:cxnSp>
        <p:nvCxnSpPr>
          <p:cNvPr id="11" name="Connecteur droit 10"/>
          <p:cNvCxnSpPr/>
          <p:nvPr userDrawn="1"/>
        </p:nvCxnSpPr>
        <p:spPr>
          <a:xfrm>
            <a:off x="0" y="6309320"/>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2" cstate="print"/>
          <a:srcRect/>
          <a:stretch>
            <a:fillRect/>
          </a:stretch>
        </p:blipFill>
        <p:spPr bwMode="auto">
          <a:xfrm>
            <a:off x="48943" y="6336214"/>
            <a:ext cx="754418" cy="476672"/>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548680"/>
            <a:ext cx="8229600" cy="796950"/>
          </a:xfrm>
        </p:spPr>
        <p:txBody>
          <a:bodyPr>
            <a:normAutofit/>
          </a:bodyPr>
          <a:lstStyle>
            <a:lvl1pPr algn="l">
              <a:defRPr sz="3200"/>
            </a:lvl1pPr>
          </a:lstStyle>
          <a:p>
            <a:r>
              <a:rPr lang="fr-FR" dirty="0"/>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lvl1pPr>
              <a:defRPr>
                <a:latin typeface="Arial Narrow" pitchFamily="34" charset="0"/>
              </a:defRPr>
            </a:lvl1pPr>
          </a:lstStyle>
          <a:p>
            <a:endParaRPr lang="fr-FR" dirty="0"/>
          </a:p>
        </p:txBody>
      </p:sp>
      <p:sp>
        <p:nvSpPr>
          <p:cNvPr id="5" name="Espace réservé du pied de page 4"/>
          <p:cNvSpPr>
            <a:spLocks noGrp="1"/>
          </p:cNvSpPr>
          <p:nvPr>
            <p:ph type="ftr" sz="quarter" idx="11"/>
          </p:nvPr>
        </p:nvSpPr>
        <p:spPr/>
        <p:txBody>
          <a:bodyPr/>
          <a:lstStyle>
            <a:lvl1pPr>
              <a:defRPr>
                <a:latin typeface="Arial Narrow" pitchFamily="34" charset="0"/>
              </a:defRPr>
            </a:lvl1pPr>
          </a:lstStyle>
          <a:p>
            <a:endParaRPr lang="fr-FR" dirty="0"/>
          </a:p>
        </p:txBody>
      </p:sp>
      <p:sp>
        <p:nvSpPr>
          <p:cNvPr id="6" name="Espace réservé du numéro de diapositive 5"/>
          <p:cNvSpPr>
            <a:spLocks noGrp="1"/>
          </p:cNvSpPr>
          <p:nvPr>
            <p:ph type="sldNum" sz="quarter" idx="12"/>
          </p:nvPr>
        </p:nvSpPr>
        <p:spPr/>
        <p:txBody>
          <a:bodyPr/>
          <a:lstStyle>
            <a:lvl1pPr>
              <a:defRPr>
                <a:latin typeface="Arial Narrow" pitchFamily="34" charset="0"/>
              </a:defRPr>
            </a:lvl1pPr>
          </a:lstStyle>
          <a:p>
            <a:fld id="{C8100989-B75F-4602-84D8-19856CD6A586}" type="slidenum">
              <a:rPr lang="fr-FR" smtClean="0"/>
              <a:pPr/>
              <a:t>‹N°›</a:t>
            </a:fld>
            <a:endParaRPr lang="fr-FR" dirty="0"/>
          </a:p>
        </p:txBody>
      </p:sp>
      <p:sp>
        <p:nvSpPr>
          <p:cNvPr id="12" name="Étoile à 4 branches 11"/>
          <p:cNvSpPr/>
          <p:nvPr userDrawn="1"/>
        </p:nvSpPr>
        <p:spPr bwMode="auto">
          <a:xfrm rot="2663104">
            <a:off x="78439" y="586040"/>
            <a:ext cx="431800" cy="504825"/>
          </a:xfrm>
          <a:prstGeom prst="star4">
            <a:avLst/>
          </a:prstGeom>
          <a:solidFill>
            <a:srgbClr val="0072C6">
              <a:alpha val="50000"/>
            </a:srgbClr>
          </a:solidFill>
          <a:ln w="9525" cap="flat" cmpd="sng" algn="ctr">
            <a:noFill/>
            <a:prstDash val="solid"/>
            <a:round/>
            <a:headEnd type="none" w="med" len="med"/>
            <a:tailEnd type="none" w="med" len="med"/>
          </a:ln>
          <a:effectLst/>
        </p:spPr>
        <p:txBody>
          <a:bodyPr/>
          <a:lstStyle/>
          <a:p>
            <a:pPr>
              <a:defRPr/>
            </a:pPr>
            <a:endParaRPr lang="fr-FR" dirty="0"/>
          </a:p>
        </p:txBody>
      </p:sp>
      <p:cxnSp>
        <p:nvCxnSpPr>
          <p:cNvPr id="10" name="Connecteur droit 9"/>
          <p:cNvCxnSpPr/>
          <p:nvPr userDrawn="1"/>
        </p:nvCxnSpPr>
        <p:spPr>
          <a:xfrm>
            <a:off x="0" y="6309320"/>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userDrawn="1"/>
        </p:nvPicPr>
        <p:blipFill>
          <a:blip r:embed="rId2" cstate="print"/>
          <a:srcRect/>
          <a:stretch>
            <a:fillRect/>
          </a:stretch>
        </p:blipFill>
        <p:spPr bwMode="auto">
          <a:xfrm>
            <a:off x="48943" y="6336214"/>
            <a:ext cx="754418" cy="476672"/>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Page texte">
    <p:spTree>
      <p:nvGrpSpPr>
        <p:cNvPr id="1" name=""/>
        <p:cNvGrpSpPr/>
        <p:nvPr/>
      </p:nvGrpSpPr>
      <p:grpSpPr>
        <a:xfrm>
          <a:off x="0" y="0"/>
          <a:ext cx="0" cy="0"/>
          <a:chOff x="0" y="0"/>
          <a:chExt cx="0" cy="0"/>
        </a:xfrm>
      </p:grpSpPr>
      <p:pic>
        <p:nvPicPr>
          <p:cNvPr id="7" name="Image 6" descr="fond ppt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94980" y="-114003"/>
            <a:ext cx="8049020" cy="6036765"/>
          </a:xfrm>
          <a:prstGeom prst="rect">
            <a:avLst/>
          </a:prstGeom>
        </p:spPr>
      </p:pic>
      <p:cxnSp>
        <p:nvCxnSpPr>
          <p:cNvPr id="4" name="Connecteur droit 3"/>
          <p:cNvCxnSpPr/>
          <p:nvPr userDrawn="1"/>
        </p:nvCxnSpPr>
        <p:spPr>
          <a:xfrm>
            <a:off x="642782" y="909439"/>
            <a:ext cx="470332" cy="0"/>
          </a:xfrm>
          <a:prstGeom prst="line">
            <a:avLst/>
          </a:prstGeom>
          <a:ln w="5715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8" y="354013"/>
            <a:ext cx="6102350" cy="481012"/>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8" y="1529906"/>
            <a:ext cx="6102350" cy="441683"/>
          </a:xfrm>
          <a:prstGeom prst="rect">
            <a:avLst/>
          </a:prstGeom>
        </p:spPr>
        <p:txBody>
          <a:bodyPr/>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11" name="Espace réservé du texte 10"/>
          <p:cNvSpPr>
            <a:spLocks noGrp="1"/>
          </p:cNvSpPr>
          <p:nvPr>
            <p:ph type="body" sz="quarter" idx="12" hasCustomPrompt="1"/>
          </p:nvPr>
        </p:nvSpPr>
        <p:spPr>
          <a:xfrm>
            <a:off x="642938" y="2058243"/>
            <a:ext cx="6102350" cy="3654299"/>
          </a:xfrm>
          <a:prstGeom prst="rect">
            <a:avLst/>
          </a:prstGeom>
        </p:spPr>
        <p:txBody>
          <a:bodyPr/>
          <a:lstStyle>
            <a:lvl1pPr marL="265113" indent="-265113">
              <a:buClr>
                <a:srgbClr val="5AAB45"/>
              </a:buClr>
              <a:defRPr sz="1600" baseline="0">
                <a:latin typeface="Arial" panose="020B0604020202020204" pitchFamily="34" charset="0"/>
                <a:cs typeface="Arial" panose="020B0604020202020204" pitchFamily="34" charset="0"/>
              </a:defRPr>
            </a:lvl1pPr>
          </a:lstStyle>
          <a:p>
            <a:pPr lvl="0"/>
            <a:r>
              <a:rPr lang="fr-FR" dirty="0"/>
              <a:t>Puce 1</a:t>
            </a:r>
          </a:p>
          <a:p>
            <a:pPr lvl="0"/>
            <a:r>
              <a:rPr lang="fr-FR" dirty="0"/>
              <a:t>Puce 2</a:t>
            </a:r>
          </a:p>
          <a:p>
            <a:pPr lvl="0"/>
            <a:r>
              <a:rPr lang="fr-FR" dirty="0"/>
              <a:t>Puce 3</a:t>
            </a:r>
          </a:p>
        </p:txBody>
      </p:sp>
    </p:spTree>
    <p:extLst>
      <p:ext uri="{BB962C8B-B14F-4D97-AF65-F5344CB8AC3E}">
        <p14:creationId xmlns:p14="http://schemas.microsoft.com/office/powerpoint/2010/main" val="111685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 type="blank">
  <p:cSld name="Vide">
    <p:spTree>
      <p:nvGrpSpPr>
        <p:cNvPr id="1" name="Shape 17"/>
        <p:cNvGrpSpPr/>
        <p:nvPr/>
      </p:nvGrpSpPr>
      <p:grpSpPr>
        <a:xfrm>
          <a:off x="0" y="0"/>
          <a:ext cx="0" cy="0"/>
          <a:chOff x="0" y="0"/>
          <a:chExt cx="0" cy="0"/>
        </a:xfrm>
      </p:grpSpPr>
      <p:sp>
        <p:nvSpPr>
          <p:cNvPr id="18" name="Google Shape;18;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1366981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543818"/>
            <a:ext cx="8229600" cy="796950"/>
          </a:xfrm>
          <a:prstGeom prst="rect">
            <a:avLst/>
          </a:prstGeom>
        </p:spPr>
        <p:txBody>
          <a:bodyPr vert="horz" lIns="91440" tIns="45720" rIns="91440" bIns="45720" rtlCol="0" anchor="t" anchorCtr="0">
            <a:normAutofit/>
          </a:bodyPr>
          <a:lstStyle/>
          <a:p>
            <a:pPr lvl="0" algn="l" rtl="0" eaLnBrk="0" fontAlgn="base" hangingPunct="0">
              <a:spcBef>
                <a:spcPct val="0"/>
              </a:spcBef>
              <a:spcAft>
                <a:spcPct val="0"/>
              </a:spcAft>
            </a:pPr>
            <a:r>
              <a:rPr lang="fr-FR" dirty="0"/>
              <a:t>Cliquez pour modifier le style du titre</a:t>
            </a:r>
          </a:p>
        </p:txBody>
      </p:sp>
      <p:sp>
        <p:nvSpPr>
          <p:cNvPr id="3" name="Espace réservé du texte 2"/>
          <p:cNvSpPr>
            <a:spLocks noGrp="1"/>
          </p:cNvSpPr>
          <p:nvPr>
            <p:ph type="body" idx="1"/>
          </p:nvPr>
        </p:nvSpPr>
        <p:spPr>
          <a:xfrm>
            <a:off x="457200" y="1379909"/>
            <a:ext cx="8229600" cy="485740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ctr">
              <a:defRPr sz="1200">
                <a:solidFill>
                  <a:schemeClr val="tx1">
                    <a:tint val="75000"/>
                  </a:schemeClr>
                </a:solidFill>
                <a:latin typeface="Arial Narrow" pitchFamily="34" charset="0"/>
              </a:defRPr>
            </a:lvl1pPr>
          </a:lstStyle>
          <a:p>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Narrow" pitchFamily="34" charset="0"/>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Narrow" pitchFamily="34" charset="0"/>
              </a:defRPr>
            </a:lvl1pPr>
          </a:lstStyle>
          <a:p>
            <a:fld id="{C8100989-B75F-4602-84D8-19856CD6A586}" type="slidenum">
              <a:rPr lang="fr-FR" smtClean="0"/>
              <a:pPr/>
              <a:t>‹N°›</a:t>
            </a:fld>
            <a:endParaRPr lang="fr-FR" dirty="0"/>
          </a:p>
        </p:txBody>
      </p:sp>
      <p:sp>
        <p:nvSpPr>
          <p:cNvPr id="7" name="Rectangle 10"/>
          <p:cNvSpPr>
            <a:spLocks noChangeArrowheads="1"/>
          </p:cNvSpPr>
          <p:nvPr/>
        </p:nvSpPr>
        <p:spPr bwMode="auto">
          <a:xfrm>
            <a:off x="-3829" y="0"/>
            <a:ext cx="9144000" cy="540000"/>
          </a:xfrm>
          <a:prstGeom prst="rect">
            <a:avLst/>
          </a:prstGeom>
          <a:solidFill>
            <a:srgbClr val="0072C6"/>
          </a:solidFill>
          <a:ln w="9525">
            <a:noFill/>
            <a:miter lim="800000"/>
            <a:headEnd/>
            <a:tailEnd/>
          </a:ln>
          <a:effectLst/>
        </p:spPr>
        <p:txBody>
          <a:bodyPr wrap="none" anchor="ctr"/>
          <a:lstStyle/>
          <a:p>
            <a:pPr>
              <a:defRPr/>
            </a:pPr>
            <a:endParaRPr lang="fr-FR" dirty="0"/>
          </a:p>
        </p:txBody>
      </p:sp>
    </p:spTree>
  </p:cSld>
  <p:clrMap bg1="lt1" tx1="dk1" bg2="lt2" tx2="dk2" accent1="accent1" accent2="accent2" accent3="accent3" accent4="accent4" accent5="accent5" accent6="accent6" hlink="hlink" folHlink="folHlink"/>
  <p:sldLayoutIdLst>
    <p:sldLayoutId id="2147483651" r:id="rId1"/>
    <p:sldLayoutId id="2147483650" r:id="rId2"/>
    <p:sldLayoutId id="2147483652" r:id="rId3"/>
    <p:sldLayoutId id="2147483653" r:id="rId4"/>
    <p:sldLayoutId id="2147483659" r:id="rId5"/>
    <p:sldLayoutId id="2147483656" r:id="rId6"/>
    <p:sldLayoutId id="2147483658" r:id="rId7"/>
    <p:sldLayoutId id="2147483661" r:id="rId8"/>
    <p:sldLayoutId id="2147483663" r:id="rId9"/>
    <p:sldLayoutId id="2147483691" r:id="rId10"/>
  </p:sldLayoutIdLst>
  <p:hf hdr="0" ftr="0" dt="0"/>
  <p:txStyles>
    <p:titleStyle>
      <a:lvl1pPr algn="ctr" defTabSz="914400" rtl="0" eaLnBrk="1" latinLnBrk="0" hangingPunct="1">
        <a:spcBef>
          <a:spcPct val="0"/>
        </a:spcBef>
        <a:buNone/>
        <a:defRPr lang="fr-FR" sz="2800" b="0" kern="1200" cap="all" baseline="0" dirty="0" smtClean="0">
          <a:solidFill>
            <a:srgbClr val="0072C6"/>
          </a:solidFill>
          <a:latin typeface="Impact" pitchFamily="34" charset="0"/>
          <a:ea typeface="+mj-ea"/>
          <a:cs typeface="+mj-cs"/>
        </a:defRPr>
      </a:lvl1pPr>
    </p:titleStyle>
    <p:bodyStyle>
      <a:lvl1pPr marL="342900" indent="-342900" algn="l" defTabSz="914400" rtl="0" eaLnBrk="1" latinLnBrk="0" hangingPunct="1">
        <a:spcBef>
          <a:spcPct val="20000"/>
        </a:spcBef>
        <a:buClr>
          <a:srgbClr val="0070C0"/>
        </a:buClr>
        <a:buFont typeface="Wingdings" pitchFamily="2" charset="2"/>
        <a:buChar char="§"/>
        <a:defRPr sz="2200" b="1" kern="1200">
          <a:solidFill>
            <a:schemeClr val="tx1"/>
          </a:solidFill>
          <a:latin typeface="Arial Narrow" pitchFamily="34" charset="0"/>
          <a:ea typeface="+mn-ea"/>
          <a:cs typeface="+mn-cs"/>
        </a:defRPr>
      </a:lvl1pPr>
      <a:lvl2pPr marL="742950" indent="-285750" algn="l" defTabSz="914400" rtl="0" eaLnBrk="1" latinLnBrk="0" hangingPunct="1">
        <a:spcBef>
          <a:spcPct val="20000"/>
        </a:spcBef>
        <a:buClr>
          <a:srgbClr val="0070C0"/>
        </a:buClr>
        <a:buFont typeface="Arial" pitchFamily="34" charset="0"/>
        <a:buChar char="–"/>
        <a:defRPr sz="1900" kern="1200">
          <a:solidFill>
            <a:schemeClr val="tx1"/>
          </a:solidFill>
          <a:latin typeface="Arial Narrow" pitchFamily="34" charset="0"/>
          <a:ea typeface="+mn-ea"/>
          <a:cs typeface="+mn-cs"/>
        </a:defRPr>
      </a:lvl2pPr>
      <a:lvl3pPr marL="1143000" indent="-228600" algn="l" defTabSz="914400" rtl="0" eaLnBrk="1" latinLnBrk="0" hangingPunct="1">
        <a:spcBef>
          <a:spcPct val="20000"/>
        </a:spcBef>
        <a:buClr>
          <a:srgbClr val="0070C0"/>
        </a:buClr>
        <a:buFont typeface="Wingdings" pitchFamily="2" charset="2"/>
        <a:buChar char="§"/>
        <a:defRPr sz="1800" kern="1200">
          <a:solidFill>
            <a:schemeClr val="tx1"/>
          </a:solidFill>
          <a:latin typeface="Arial Narrow" pitchFamily="34" charset="0"/>
          <a:ea typeface="+mn-ea"/>
          <a:cs typeface="+mn-cs"/>
        </a:defRPr>
      </a:lvl3pPr>
      <a:lvl4pPr marL="1600200" indent="-228600" algn="l" defTabSz="914400" rtl="0" eaLnBrk="1" latinLnBrk="0" hangingPunct="1">
        <a:spcBef>
          <a:spcPct val="20000"/>
        </a:spcBef>
        <a:buClr>
          <a:srgbClr val="0070C0"/>
        </a:buClr>
        <a:buFont typeface="Arial" pitchFamily="34" charset="0"/>
        <a:buChar char="–"/>
        <a:defRPr sz="1600" kern="1200">
          <a:solidFill>
            <a:schemeClr val="tx1"/>
          </a:solidFill>
          <a:latin typeface="Arial Narrow" pitchFamily="34" charset="0"/>
          <a:ea typeface="+mn-ea"/>
          <a:cs typeface="+mn-cs"/>
        </a:defRPr>
      </a:lvl4pPr>
      <a:lvl5pPr marL="2057400" indent="-228600" algn="l" defTabSz="914400" rtl="0" eaLnBrk="1" latinLnBrk="0" hangingPunct="1">
        <a:spcBef>
          <a:spcPct val="20000"/>
        </a:spcBef>
        <a:buClr>
          <a:srgbClr val="0070C0"/>
        </a:buClr>
        <a:buFont typeface="Wingdings" pitchFamily="2" charset="2"/>
        <a:buChar char="§"/>
        <a:defRPr sz="16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9.xml"/></Relationships>
</file>

<file path=ppt/slides/_rels/slide10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10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0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cnsa.fr/documentation/web_cnsa-dt-troubles_psy-2016.pdf" TargetMode="External"/><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1007/s10803-019-03970-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pchenfant.apps-airmes.eu/public/guide_pch.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legifrance.gouv.fr/affichCode.do;jsessionid=667A9FC064E1A7AB6DEFD1E3F145DED9.tpdjo05v_1?idSectionTA=LEGISCTA000018780362&amp;cidTexte=LEGITEXT000006074069&amp;dateTexte=20100308%23LEGIARTI00001878232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s://solidarites-sante.gouv.fr/fichiers/bo/2018/18-01/ste_20180001_0000_0068.pdf"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app.box.com/s/7m1idbeeaspbjdlqgdzm6k629jxe47vr" TargetMode="External"/><Relationship Id="rId1" Type="http://schemas.openxmlformats.org/officeDocument/2006/relationships/slideLayout" Target="../slideLayouts/slideLayout8.xml"/><Relationship Id="rId5" Type="http://schemas.openxmlformats.org/officeDocument/2006/relationships/image" Target="../media/image14.emf"/><Relationship Id="rId4" Type="http://schemas.openxmlformats.org/officeDocument/2006/relationships/hyperlink" Target="http://www.cnsa.fr/sites/default/files/le_nouveau_formulaire_de_demande_mdph_octobre_2017.mp4" TargetMode="Externa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07504" y="1412776"/>
            <a:ext cx="8856984" cy="1512168"/>
          </a:xfrm>
        </p:spPr>
        <p:txBody>
          <a:bodyPr>
            <a:noAutofit/>
          </a:bodyPr>
          <a:lstStyle/>
          <a:p>
            <a:r>
              <a:rPr lang="fr-FR" sz="4000" dirty="0"/>
              <a:t>La prestation de compensation du handicap</a:t>
            </a:r>
          </a:p>
        </p:txBody>
      </p:sp>
      <p:sp>
        <p:nvSpPr>
          <p:cNvPr id="4" name="Titre 1"/>
          <p:cNvSpPr>
            <a:spLocks noGrp="1"/>
          </p:cNvSpPr>
          <p:nvPr>
            <p:ph type="title"/>
          </p:nvPr>
        </p:nvSpPr>
        <p:spPr>
          <a:xfrm>
            <a:off x="899593" y="3777059"/>
            <a:ext cx="7056784" cy="732061"/>
          </a:xfrm>
        </p:spPr>
        <p:txBody>
          <a:bodyPr>
            <a:normAutofit/>
          </a:bodyPr>
          <a:lstStyle/>
          <a:p>
            <a:r>
              <a:rPr lang="fr-FR" sz="2000" dirty="0"/>
              <a:t>Roselyne Touroude. 2025</a:t>
            </a:r>
            <a:br>
              <a:rPr lang="fr-FR" sz="2000" dirty="0"/>
            </a:br>
            <a:endParaRPr lang="fr-FR" sz="2000" dirty="0">
              <a:latin typeface="Arial Narrow" pitchFamily="34" charset="0"/>
            </a:endParaRPr>
          </a:p>
        </p:txBody>
      </p:sp>
    </p:spTree>
    <p:extLst>
      <p:ext uri="{BB962C8B-B14F-4D97-AF65-F5344CB8AC3E}">
        <p14:creationId xmlns:p14="http://schemas.microsoft.com/office/powerpoint/2010/main" val="3751868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456592-CABE-9E6F-A5A7-92BC733BBA0C}"/>
              </a:ext>
            </a:extLst>
          </p:cNvPr>
          <p:cNvSpPr>
            <a:spLocks noGrp="1"/>
          </p:cNvSpPr>
          <p:nvPr>
            <p:ph type="title"/>
          </p:nvPr>
        </p:nvSpPr>
        <p:spPr/>
        <p:txBody>
          <a:bodyPr>
            <a:normAutofit/>
          </a:bodyPr>
          <a:lstStyle/>
          <a:p>
            <a:r>
              <a:rPr lang="fr-FR" sz="2400" dirty="0"/>
              <a:t>La logique des travaux pour élaborer le décret d’avril 2022</a:t>
            </a:r>
          </a:p>
        </p:txBody>
      </p:sp>
      <p:graphicFrame>
        <p:nvGraphicFramePr>
          <p:cNvPr id="5" name="Tableau 5">
            <a:extLst>
              <a:ext uri="{FF2B5EF4-FFF2-40B4-BE49-F238E27FC236}">
                <a16:creationId xmlns:a16="http://schemas.microsoft.com/office/drawing/2014/main" id="{069E243F-9E6C-4566-79A0-8A0ABA69C9DC}"/>
              </a:ext>
            </a:extLst>
          </p:cNvPr>
          <p:cNvGraphicFramePr>
            <a:graphicFrameLocks noGrp="1"/>
          </p:cNvGraphicFramePr>
          <p:nvPr>
            <p:ph idx="1"/>
            <p:extLst>
              <p:ext uri="{D42A27DB-BD31-4B8C-83A1-F6EECF244321}">
                <p14:modId xmlns:p14="http://schemas.microsoft.com/office/powerpoint/2010/main" val="2240321999"/>
              </p:ext>
            </p:extLst>
          </p:nvPr>
        </p:nvGraphicFramePr>
        <p:xfrm>
          <a:off x="457200" y="1689846"/>
          <a:ext cx="4474840" cy="4247318"/>
        </p:xfrm>
        <a:graphic>
          <a:graphicData uri="http://schemas.openxmlformats.org/drawingml/2006/table">
            <a:tbl>
              <a:tblPr firstRow="1" bandRow="1">
                <a:tableStyleId>{5C22544A-7EE6-4342-B048-85BDC9FD1C3A}</a:tableStyleId>
              </a:tblPr>
              <a:tblGrid>
                <a:gridCol w="4474840">
                  <a:extLst>
                    <a:ext uri="{9D8B030D-6E8A-4147-A177-3AD203B41FA5}">
                      <a16:colId xmlns:a16="http://schemas.microsoft.com/office/drawing/2014/main" val="743160389"/>
                    </a:ext>
                  </a:extLst>
                </a:gridCol>
              </a:tblGrid>
              <a:tr h="2123659">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247736447"/>
                  </a:ext>
                </a:extLst>
              </a:tr>
              <a:tr h="2123659">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4559847"/>
                  </a:ext>
                </a:extLst>
              </a:tr>
            </a:tbl>
          </a:graphicData>
        </a:graphic>
      </p:graphicFrame>
      <p:sp>
        <p:nvSpPr>
          <p:cNvPr id="4" name="Espace réservé du numéro de diapositive 3">
            <a:extLst>
              <a:ext uri="{FF2B5EF4-FFF2-40B4-BE49-F238E27FC236}">
                <a16:creationId xmlns:a16="http://schemas.microsoft.com/office/drawing/2014/main" id="{BF4D475F-87F3-3B43-4615-98BCBB8A0C2D}"/>
              </a:ext>
            </a:extLst>
          </p:cNvPr>
          <p:cNvSpPr>
            <a:spLocks noGrp="1"/>
          </p:cNvSpPr>
          <p:nvPr>
            <p:ph type="sldNum" sz="quarter" idx="12"/>
          </p:nvPr>
        </p:nvSpPr>
        <p:spPr/>
        <p:txBody>
          <a:bodyPr/>
          <a:lstStyle/>
          <a:p>
            <a:fld id="{C8100989-B75F-4602-84D8-19856CD6A586}" type="slidenum">
              <a:rPr lang="fr-FR" smtClean="0"/>
              <a:pPr/>
              <a:t>10</a:t>
            </a:fld>
            <a:endParaRPr lang="fr-FR" dirty="0"/>
          </a:p>
        </p:txBody>
      </p:sp>
      <p:sp>
        <p:nvSpPr>
          <p:cNvPr id="6" name="ZoneTexte 5">
            <a:extLst>
              <a:ext uri="{FF2B5EF4-FFF2-40B4-BE49-F238E27FC236}">
                <a16:creationId xmlns:a16="http://schemas.microsoft.com/office/drawing/2014/main" id="{E9833841-5685-50F6-12E6-A30DD396F13E}"/>
              </a:ext>
            </a:extLst>
          </p:cNvPr>
          <p:cNvSpPr txBox="1"/>
          <p:nvPr/>
        </p:nvSpPr>
        <p:spPr>
          <a:xfrm>
            <a:off x="469557" y="1686743"/>
            <a:ext cx="4474840" cy="4247317"/>
          </a:xfrm>
          <a:prstGeom prst="rect">
            <a:avLst/>
          </a:prstGeom>
          <a:noFill/>
          <a:ln>
            <a:solidFill>
              <a:srgbClr val="FF0000"/>
            </a:solidFill>
          </a:ln>
        </p:spPr>
        <p:txBody>
          <a:bodyPr wrap="square" rtlCol="0">
            <a:spAutoFit/>
          </a:bodyPr>
          <a:lstStyle/>
          <a:p>
            <a:r>
              <a:rPr lang="fr-FR" dirty="0"/>
              <a:t>Sélection des déficiences (altérations de fonctions):</a:t>
            </a:r>
          </a:p>
          <a:p>
            <a:pPr marL="285750" indent="-285750">
              <a:buFontTx/>
              <a:buChar char="-"/>
            </a:pPr>
            <a:r>
              <a:rPr lang="fr-FR" u="sng" dirty="0"/>
              <a:t>les plus prédictives </a:t>
            </a:r>
            <a:r>
              <a:rPr lang="fr-FR" dirty="0"/>
              <a:t>des limitations d’activités et de participation sociale, </a:t>
            </a:r>
          </a:p>
          <a:p>
            <a:pPr marL="285750" indent="-285750">
              <a:buFontTx/>
              <a:buChar char="-"/>
            </a:pPr>
            <a:r>
              <a:rPr lang="fr-FR" u="sng" dirty="0"/>
              <a:t>communes aux différentes personnes</a:t>
            </a:r>
            <a:r>
              <a:rPr lang="fr-FR" dirty="0"/>
              <a:t> présentant des altérations des fonctions mentales, cognitives et  psychiques</a:t>
            </a:r>
          </a:p>
          <a:p>
            <a:pPr marL="285750" indent="-285750">
              <a:buFontTx/>
              <a:buChar char="-"/>
            </a:pPr>
            <a:r>
              <a:rPr lang="fr-FR" dirty="0"/>
              <a:t>Caractérisées par le fait qu’elles sont observables dans une multitude d’activités</a:t>
            </a:r>
            <a:endParaRPr lang="fr-FR" u="sng" dirty="0"/>
          </a:p>
          <a:p>
            <a:r>
              <a:rPr lang="fr-FR" dirty="0"/>
              <a:t>Description de leur retentissement fonctionnel :</a:t>
            </a:r>
          </a:p>
          <a:p>
            <a:pPr marL="285750" indent="-285750">
              <a:buFontTx/>
              <a:buChar char="-"/>
            </a:pPr>
            <a:r>
              <a:rPr lang="fr-FR" dirty="0"/>
              <a:t>De manière </a:t>
            </a:r>
            <a:r>
              <a:rPr lang="fr-FR" u="sng" dirty="0"/>
              <a:t>objective et mesurable </a:t>
            </a:r>
            <a:r>
              <a:rPr lang="fr-FR" dirty="0"/>
              <a:t>en terme de sévérité </a:t>
            </a:r>
          </a:p>
          <a:p>
            <a:pPr marL="285750" indent="-285750">
              <a:buFontTx/>
              <a:buChar char="-"/>
            </a:pPr>
            <a:r>
              <a:rPr lang="fr-FR" dirty="0"/>
              <a:t>À partir des </a:t>
            </a:r>
            <a:r>
              <a:rPr lang="fr-FR" u="sng" dirty="0"/>
              <a:t>activités de la CIF </a:t>
            </a:r>
            <a:r>
              <a:rPr lang="fr-FR" dirty="0"/>
              <a:t>(et version enfant et adolescent) </a:t>
            </a:r>
          </a:p>
        </p:txBody>
      </p:sp>
      <p:sp>
        <p:nvSpPr>
          <p:cNvPr id="7" name="ZoneTexte 6">
            <a:extLst>
              <a:ext uri="{FF2B5EF4-FFF2-40B4-BE49-F238E27FC236}">
                <a16:creationId xmlns:a16="http://schemas.microsoft.com/office/drawing/2014/main" id="{144AE5D2-93BD-A449-112D-EA2C9EFA4DBE}"/>
              </a:ext>
            </a:extLst>
          </p:cNvPr>
          <p:cNvSpPr txBox="1"/>
          <p:nvPr/>
        </p:nvSpPr>
        <p:spPr>
          <a:xfrm>
            <a:off x="5412259" y="1916832"/>
            <a:ext cx="3624237" cy="3139321"/>
          </a:xfrm>
          <a:prstGeom prst="rect">
            <a:avLst/>
          </a:prstGeom>
          <a:noFill/>
        </p:spPr>
        <p:txBody>
          <a:bodyPr wrap="square" rtlCol="0">
            <a:spAutoFit/>
          </a:bodyPr>
          <a:lstStyle/>
          <a:p>
            <a:r>
              <a:rPr lang="fr-FR" dirty="0"/>
              <a:t>Appui sur :</a:t>
            </a:r>
          </a:p>
          <a:p>
            <a:r>
              <a:rPr lang="fr-FR" dirty="0"/>
              <a:t>- Les travaux du groupe d’experts sur </a:t>
            </a:r>
          </a:p>
          <a:p>
            <a:r>
              <a:rPr lang="fr-FR" dirty="0"/>
              <a:t>le volet 3 du certificat médical MDPH</a:t>
            </a:r>
          </a:p>
          <a:p>
            <a:r>
              <a:rPr lang="fr-FR" dirty="0"/>
              <a:t>- Le GEVA</a:t>
            </a:r>
          </a:p>
          <a:p>
            <a:r>
              <a:rPr lang="fr-FR" dirty="0"/>
              <a:t>- Les dossiers techniques CNSA (TSA,</a:t>
            </a:r>
          </a:p>
          <a:p>
            <a:r>
              <a:rPr lang="fr-FR" dirty="0"/>
              <a:t>Troubles </a:t>
            </a:r>
            <a:r>
              <a:rPr lang="fr-FR" dirty="0" err="1"/>
              <a:t>dys</a:t>
            </a:r>
            <a:r>
              <a:rPr lang="fr-FR" dirty="0"/>
              <a:t>, troubles psychiques)</a:t>
            </a:r>
          </a:p>
          <a:p>
            <a:r>
              <a:rPr lang="fr-FR" dirty="0"/>
              <a:t>- L’EPHP du Pr. </a:t>
            </a:r>
            <a:r>
              <a:rPr lang="fr-FR" dirty="0" err="1"/>
              <a:t>Passerieux</a:t>
            </a:r>
            <a:endParaRPr lang="fr-FR" dirty="0"/>
          </a:p>
          <a:p>
            <a:r>
              <a:rPr lang="fr-FR" dirty="0"/>
              <a:t>- L’outil G MAP du Pr. Prouteau</a:t>
            </a:r>
          </a:p>
          <a:p>
            <a:r>
              <a:rPr lang="fr-FR" dirty="0"/>
              <a:t>- Les travaux de </a:t>
            </a:r>
            <a:r>
              <a:rPr lang="fr-FR" dirty="0" err="1"/>
              <a:t>Handéo</a:t>
            </a:r>
            <a:endParaRPr lang="fr-FR" dirty="0"/>
          </a:p>
          <a:p>
            <a:endParaRPr lang="fr-FR" dirty="0"/>
          </a:p>
        </p:txBody>
      </p:sp>
    </p:spTree>
    <p:extLst>
      <p:ext uri="{BB962C8B-B14F-4D97-AF65-F5344CB8AC3E}">
        <p14:creationId xmlns:p14="http://schemas.microsoft.com/office/powerpoint/2010/main" val="384512270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12"/>
          </p:nvPr>
        </p:nvSpPr>
        <p:spPr/>
        <p:txBody>
          <a:bodyPr/>
          <a:lstStyle/>
          <a:p>
            <a:fld id="{00000000-1234-1234-1234-123412341234}" type="slidenum">
              <a:rPr lang="fr-FR" smtClean="0"/>
              <a:pPr/>
              <a:t>100</a:t>
            </a:fld>
            <a:endParaRPr lang="fr-FR"/>
          </a:p>
        </p:txBody>
      </p:sp>
      <p:pic>
        <p:nvPicPr>
          <p:cNvPr id="3" name="Image 2"/>
          <p:cNvPicPr>
            <a:picLocks noChangeAspect="1"/>
          </p:cNvPicPr>
          <p:nvPr/>
        </p:nvPicPr>
        <p:blipFill>
          <a:blip r:embed="rId2"/>
          <a:stretch>
            <a:fillRect/>
          </a:stretch>
        </p:blipFill>
        <p:spPr>
          <a:xfrm>
            <a:off x="800100" y="980728"/>
            <a:ext cx="7543800" cy="5256584"/>
          </a:xfrm>
          <a:prstGeom prst="rect">
            <a:avLst/>
          </a:prstGeom>
        </p:spPr>
      </p:pic>
    </p:spTree>
    <p:extLst>
      <p:ext uri="{BB962C8B-B14F-4D97-AF65-F5344CB8AC3E}">
        <p14:creationId xmlns:p14="http://schemas.microsoft.com/office/powerpoint/2010/main" val="15245266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12"/>
          </p:nvPr>
        </p:nvSpPr>
        <p:spPr/>
        <p:txBody>
          <a:bodyPr/>
          <a:lstStyle/>
          <a:p>
            <a:fld id="{00000000-1234-1234-1234-123412341234}" type="slidenum">
              <a:rPr lang="fr-FR" smtClean="0"/>
              <a:pPr/>
              <a:t>101</a:t>
            </a:fld>
            <a:endParaRPr lang="fr-FR"/>
          </a:p>
        </p:txBody>
      </p:sp>
      <p:pic>
        <p:nvPicPr>
          <p:cNvPr id="3" name="Image 2"/>
          <p:cNvPicPr>
            <a:picLocks noChangeAspect="1"/>
          </p:cNvPicPr>
          <p:nvPr/>
        </p:nvPicPr>
        <p:blipFill>
          <a:blip r:embed="rId2"/>
          <a:stretch>
            <a:fillRect/>
          </a:stretch>
        </p:blipFill>
        <p:spPr>
          <a:xfrm>
            <a:off x="1016000" y="1130300"/>
            <a:ext cx="7099300" cy="4584700"/>
          </a:xfrm>
          <a:prstGeom prst="rect">
            <a:avLst/>
          </a:prstGeom>
        </p:spPr>
      </p:pic>
    </p:spTree>
    <p:extLst>
      <p:ext uri="{BB962C8B-B14F-4D97-AF65-F5344CB8AC3E}">
        <p14:creationId xmlns:p14="http://schemas.microsoft.com/office/powerpoint/2010/main" val="42620940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42938" y="0"/>
            <a:ext cx="2076200" cy="1124744"/>
          </a:xfrm>
        </p:spPr>
        <p:txBody>
          <a:bodyPr>
            <a:normAutofit fontScale="92500" lnSpcReduction="20000"/>
          </a:bodyPr>
          <a:lstStyle/>
          <a:p>
            <a:r>
              <a:rPr lang="fr-FR" dirty="0"/>
              <a:t>Le « triptyque »</a:t>
            </a:r>
          </a:p>
          <a:p>
            <a:r>
              <a:rPr lang="fr-FR" sz="1500" dirty="0"/>
              <a:t>(annexe 2 du guide troubles psychiques de la CNSA pp 139-144)</a:t>
            </a:r>
          </a:p>
        </p:txBody>
      </p:sp>
      <p:sp>
        <p:nvSpPr>
          <p:cNvPr id="3" name="Espace réservé du texte 2"/>
          <p:cNvSpPr>
            <a:spLocks noGrp="1"/>
          </p:cNvSpPr>
          <p:nvPr>
            <p:ph type="body" sz="quarter" idx="11"/>
          </p:nvPr>
        </p:nvSpPr>
        <p:spPr>
          <a:xfrm>
            <a:off x="642936" y="1130968"/>
            <a:ext cx="2581527" cy="4644190"/>
          </a:xfrm>
        </p:spPr>
        <p:txBody>
          <a:bodyPr/>
          <a:lstStyle/>
          <a:p>
            <a:pPr marL="285750" indent="-285750">
              <a:buClr>
                <a:srgbClr val="5AAB45"/>
              </a:buClr>
              <a:buFont typeface="Arial" panose="020B0604020202020204" pitchFamily="34" charset="0"/>
              <a:buChar char="•"/>
            </a:pPr>
            <a:r>
              <a:rPr lang="fr-FR" sz="1600" b="0" dirty="0"/>
              <a:t>Exemple de triptyque élaboré en 2011 dans les Yvelines par l’UNAFAM, la MDPH et le RPSM </a:t>
            </a:r>
          </a:p>
          <a:p>
            <a:pPr marL="285750" indent="-285750">
              <a:buClr>
                <a:srgbClr val="5AAB45"/>
              </a:buClr>
              <a:buFont typeface="Arial" panose="020B0604020202020204" pitchFamily="34" charset="0"/>
              <a:buChar char="•"/>
            </a:pPr>
            <a:r>
              <a:rPr lang="fr-FR" sz="1600" b="0" dirty="0"/>
              <a:t>Version remaniée en 2013 par la MDPH et l’UNAFAM de la Creuse</a:t>
            </a:r>
          </a:p>
          <a:p>
            <a:pPr marL="285750" indent="-285750">
              <a:buClr>
                <a:srgbClr val="5AAB45"/>
              </a:buClr>
              <a:buFont typeface="Arial" panose="020B0604020202020204" pitchFamily="34" charset="0"/>
              <a:buChar char="•"/>
            </a:pPr>
            <a:endParaRPr lang="fr-FR" sz="1600" b="0" dirty="0"/>
          </a:p>
          <a:p>
            <a:pPr marL="285750" indent="-285750">
              <a:buClr>
                <a:srgbClr val="5AAB45"/>
              </a:buClr>
              <a:buFont typeface="Arial" panose="020B0604020202020204" pitchFamily="34" charset="0"/>
              <a:buChar char="•"/>
            </a:pPr>
            <a:endParaRPr lang="fr-FR" sz="1600" b="0" dirty="0"/>
          </a:p>
          <a:p>
            <a:pPr marL="285750" indent="-285750">
              <a:buClr>
                <a:srgbClr val="5AAB45"/>
              </a:buClr>
              <a:buFont typeface="Arial Black" panose="020B0A04020102020204" pitchFamily="34" charset="0"/>
              <a:buChar char="►"/>
            </a:pPr>
            <a:r>
              <a:rPr lang="fr-FR" dirty="0"/>
              <a:t>Le document à renseigner par la personne</a:t>
            </a:r>
          </a:p>
        </p:txBody>
      </p:sp>
      <p:pic>
        <p:nvPicPr>
          <p:cNvPr id="4" name="Image 3"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3467" y="0"/>
            <a:ext cx="5881675" cy="6761747"/>
          </a:xfrm>
          <a:prstGeom prst="rect">
            <a:avLst/>
          </a:prstGeom>
        </p:spPr>
      </p:pic>
    </p:spTree>
    <p:extLst>
      <p:ext uri="{BB962C8B-B14F-4D97-AF65-F5344CB8AC3E}">
        <p14:creationId xmlns:p14="http://schemas.microsoft.com/office/powerpoint/2010/main" val="22889546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12"/>
          </p:nvPr>
        </p:nvSpPr>
        <p:spPr/>
        <p:txBody>
          <a:bodyPr/>
          <a:lstStyle/>
          <a:p>
            <a:fld id="{00000000-1234-1234-1234-123412341234}" type="slidenum">
              <a:rPr lang="fr-FR" smtClean="0"/>
              <a:pPr/>
              <a:t>103</a:t>
            </a:fld>
            <a:endParaRPr lang="fr-FR"/>
          </a:p>
        </p:txBody>
      </p:sp>
      <p:pic>
        <p:nvPicPr>
          <p:cNvPr id="3" name="Image 2"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5684" y="0"/>
            <a:ext cx="6887578" cy="6533147"/>
          </a:xfrm>
          <a:prstGeom prst="rect">
            <a:avLst/>
          </a:prstGeom>
        </p:spPr>
      </p:pic>
      <p:sp>
        <p:nvSpPr>
          <p:cNvPr id="4" name="ZoneTexte 3"/>
          <p:cNvSpPr txBox="1"/>
          <p:nvPr/>
        </p:nvSpPr>
        <p:spPr>
          <a:xfrm>
            <a:off x="323528" y="1916832"/>
            <a:ext cx="1512168" cy="1200329"/>
          </a:xfrm>
          <a:prstGeom prst="rect">
            <a:avLst/>
          </a:prstGeom>
          <a:noFill/>
        </p:spPr>
        <p:txBody>
          <a:bodyPr wrap="square" rtlCol="0">
            <a:spAutoFit/>
          </a:bodyPr>
          <a:lstStyle/>
          <a:p>
            <a:r>
              <a:rPr lang="fr-FR" dirty="0"/>
              <a:t>document à renseigner par l’entourage</a:t>
            </a:r>
          </a:p>
        </p:txBody>
      </p:sp>
    </p:spTree>
    <p:extLst>
      <p:ext uri="{BB962C8B-B14F-4D97-AF65-F5344CB8AC3E}">
        <p14:creationId xmlns:p14="http://schemas.microsoft.com/office/powerpoint/2010/main" val="284271973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12"/>
          </p:nvPr>
        </p:nvSpPr>
        <p:spPr/>
        <p:txBody>
          <a:bodyPr/>
          <a:lstStyle/>
          <a:p>
            <a:fld id="{00000000-1234-1234-1234-123412341234}" type="slidenum">
              <a:rPr lang="fr-FR" smtClean="0"/>
              <a:pPr/>
              <a:t>104</a:t>
            </a:fld>
            <a:endParaRPr lang="fr-FR"/>
          </a:p>
        </p:txBody>
      </p:sp>
      <p:pic>
        <p:nvPicPr>
          <p:cNvPr id="3" name="Image 2"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4916" y="192125"/>
            <a:ext cx="6509084" cy="6220706"/>
          </a:xfrm>
          <a:prstGeom prst="rect">
            <a:avLst/>
          </a:prstGeom>
        </p:spPr>
      </p:pic>
      <p:sp>
        <p:nvSpPr>
          <p:cNvPr id="4" name="ZoneTexte 3"/>
          <p:cNvSpPr txBox="1"/>
          <p:nvPr/>
        </p:nvSpPr>
        <p:spPr>
          <a:xfrm>
            <a:off x="179512" y="1412776"/>
            <a:ext cx="2160240" cy="923330"/>
          </a:xfrm>
          <a:prstGeom prst="rect">
            <a:avLst/>
          </a:prstGeom>
          <a:noFill/>
        </p:spPr>
        <p:txBody>
          <a:bodyPr wrap="square" rtlCol="0">
            <a:spAutoFit/>
          </a:bodyPr>
          <a:lstStyle/>
          <a:p>
            <a:r>
              <a:rPr lang="fr-FR" dirty="0"/>
              <a:t>Document à renseigner par l’équipe soignante</a:t>
            </a:r>
          </a:p>
        </p:txBody>
      </p:sp>
    </p:spTree>
    <p:extLst>
      <p:ext uri="{BB962C8B-B14F-4D97-AF65-F5344CB8AC3E}">
        <p14:creationId xmlns:p14="http://schemas.microsoft.com/office/powerpoint/2010/main" val="36685685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415583C-BA2B-D88A-7555-FC49FC5FC138}"/>
              </a:ext>
            </a:extLst>
          </p:cNvPr>
          <p:cNvSpPr>
            <a:spLocks noGrp="1"/>
          </p:cNvSpPr>
          <p:nvPr>
            <p:ph type="sldNum" idx="12"/>
          </p:nvPr>
        </p:nvSpPr>
        <p:spPr/>
        <p:txBody>
          <a:bodyPr/>
          <a:lstStyle/>
          <a:p>
            <a:fld id="{00000000-1234-1234-1234-123412341234}" type="slidenum">
              <a:rPr lang="fr-FR" smtClean="0"/>
              <a:pPr/>
              <a:t>105</a:t>
            </a:fld>
            <a:endParaRPr lang="fr-FR"/>
          </a:p>
        </p:txBody>
      </p:sp>
      <p:sp>
        <p:nvSpPr>
          <p:cNvPr id="3" name="ZoneTexte 2">
            <a:extLst>
              <a:ext uri="{FF2B5EF4-FFF2-40B4-BE49-F238E27FC236}">
                <a16:creationId xmlns:a16="http://schemas.microsoft.com/office/drawing/2014/main" id="{3AEBF016-5DCB-247F-0D60-1A5FFC58A9D7}"/>
              </a:ext>
            </a:extLst>
          </p:cNvPr>
          <p:cNvSpPr txBox="1"/>
          <p:nvPr/>
        </p:nvSpPr>
        <p:spPr>
          <a:xfrm>
            <a:off x="1041400" y="2247900"/>
            <a:ext cx="184731" cy="369332"/>
          </a:xfrm>
          <a:prstGeom prst="rect">
            <a:avLst/>
          </a:prstGeom>
          <a:noFill/>
        </p:spPr>
        <p:txBody>
          <a:bodyPr wrap="none" rtlCol="0">
            <a:spAutoFit/>
          </a:bodyPr>
          <a:lstStyle/>
          <a:p>
            <a:endParaRPr lang="fr-FR" dirty="0"/>
          </a:p>
        </p:txBody>
      </p:sp>
      <p:pic>
        <p:nvPicPr>
          <p:cNvPr id="1026" name="Picture 2">
            <a:extLst>
              <a:ext uri="{FF2B5EF4-FFF2-40B4-BE49-F238E27FC236}">
                <a16:creationId xmlns:a16="http://schemas.microsoft.com/office/drawing/2014/main" id="{11DF994B-BD99-8C33-6774-239564D0D4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307157"/>
            <a:ext cx="3810000" cy="53848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48C844CE-3E06-B6DB-9D08-7C28952BA350}"/>
              </a:ext>
            </a:extLst>
          </p:cNvPr>
          <p:cNvSpPr txBox="1"/>
          <p:nvPr/>
        </p:nvSpPr>
        <p:spPr>
          <a:xfrm>
            <a:off x="1334530" y="840259"/>
            <a:ext cx="6940554" cy="400110"/>
          </a:xfrm>
          <a:prstGeom prst="rect">
            <a:avLst/>
          </a:prstGeom>
          <a:noFill/>
        </p:spPr>
        <p:txBody>
          <a:bodyPr wrap="none" rtlCol="0">
            <a:spAutoFit/>
          </a:bodyPr>
          <a:lstStyle/>
          <a:p>
            <a:r>
              <a:rPr lang="fr-FR" sz="2000" dirty="0"/>
              <a:t>Guide d’aide à télécharger sur les sites de l’</a:t>
            </a:r>
            <a:r>
              <a:rPr lang="fr-FR" sz="2000" dirty="0" err="1"/>
              <a:t>Unafam</a:t>
            </a:r>
            <a:r>
              <a:rPr lang="fr-FR" sz="2000" dirty="0"/>
              <a:t> et de </a:t>
            </a:r>
            <a:r>
              <a:rPr lang="fr-FR" sz="2000" dirty="0" err="1"/>
              <a:t>Handéo</a:t>
            </a:r>
            <a:endParaRPr lang="fr-FR" sz="2000" dirty="0"/>
          </a:p>
        </p:txBody>
      </p:sp>
    </p:spTree>
    <p:extLst>
      <p:ext uri="{BB962C8B-B14F-4D97-AF65-F5344CB8AC3E}">
        <p14:creationId xmlns:p14="http://schemas.microsoft.com/office/powerpoint/2010/main" val="337762095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C6585DF-4F8B-F610-991D-AB0FC00ECEFD}"/>
              </a:ext>
            </a:extLst>
          </p:cNvPr>
          <p:cNvSpPr>
            <a:spLocks noGrp="1"/>
          </p:cNvSpPr>
          <p:nvPr>
            <p:ph type="sldNum" idx="12"/>
          </p:nvPr>
        </p:nvSpPr>
        <p:spPr/>
        <p:txBody>
          <a:bodyPr/>
          <a:lstStyle/>
          <a:p>
            <a:fld id="{00000000-1234-1234-1234-123412341234}" type="slidenum">
              <a:rPr lang="fr-FR" smtClean="0"/>
              <a:pPr/>
              <a:t>106</a:t>
            </a:fld>
            <a:endParaRPr lang="fr-FR"/>
          </a:p>
        </p:txBody>
      </p:sp>
      <p:pic>
        <p:nvPicPr>
          <p:cNvPr id="5" name="Image 4">
            <a:extLst>
              <a:ext uri="{FF2B5EF4-FFF2-40B4-BE49-F238E27FC236}">
                <a16:creationId xmlns:a16="http://schemas.microsoft.com/office/drawing/2014/main" id="{72EA60AE-C116-2F55-BD19-3ABB85237B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0435" y="624940"/>
            <a:ext cx="4310251" cy="6096536"/>
          </a:xfrm>
          <a:prstGeom prst="rect">
            <a:avLst/>
          </a:prstGeom>
        </p:spPr>
      </p:pic>
      <p:sp>
        <p:nvSpPr>
          <p:cNvPr id="4" name="ZoneTexte 3">
            <a:extLst>
              <a:ext uri="{FF2B5EF4-FFF2-40B4-BE49-F238E27FC236}">
                <a16:creationId xmlns:a16="http://schemas.microsoft.com/office/drawing/2014/main" id="{79FAE85C-6DF6-CD81-4855-8644D9DD959A}"/>
              </a:ext>
            </a:extLst>
          </p:cNvPr>
          <p:cNvSpPr txBox="1"/>
          <p:nvPr/>
        </p:nvSpPr>
        <p:spPr>
          <a:xfrm>
            <a:off x="753762" y="1412776"/>
            <a:ext cx="2450086" cy="1754326"/>
          </a:xfrm>
          <a:prstGeom prst="rect">
            <a:avLst/>
          </a:prstGeom>
          <a:noFill/>
        </p:spPr>
        <p:txBody>
          <a:bodyPr wrap="square" rtlCol="0">
            <a:spAutoFit/>
          </a:bodyPr>
          <a:lstStyle/>
          <a:p>
            <a:r>
              <a:rPr lang="fr-FR" dirty="0"/>
              <a:t>Fiche de recueil d’informations</a:t>
            </a:r>
          </a:p>
          <a:p>
            <a:endParaRPr lang="fr-FR" dirty="0"/>
          </a:p>
          <a:p>
            <a:r>
              <a:rPr lang="fr-FR" dirty="0"/>
              <a:t>A télécharger sur les sites de l’</a:t>
            </a:r>
            <a:r>
              <a:rPr lang="fr-FR" dirty="0" err="1"/>
              <a:t>Unafam</a:t>
            </a:r>
            <a:r>
              <a:rPr lang="fr-FR" dirty="0"/>
              <a:t> et de</a:t>
            </a:r>
          </a:p>
          <a:p>
            <a:r>
              <a:rPr lang="fr-FR" dirty="0" err="1"/>
              <a:t>Handéo</a:t>
            </a:r>
            <a:endParaRPr lang="fr-FR" dirty="0"/>
          </a:p>
        </p:txBody>
      </p:sp>
    </p:spTree>
    <p:extLst>
      <p:ext uri="{BB962C8B-B14F-4D97-AF65-F5344CB8AC3E}">
        <p14:creationId xmlns:p14="http://schemas.microsoft.com/office/powerpoint/2010/main" val="340066592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6368D64-40BE-041D-A1AD-6082D2335176}"/>
              </a:ext>
            </a:extLst>
          </p:cNvPr>
          <p:cNvSpPr>
            <a:spLocks noGrp="1"/>
          </p:cNvSpPr>
          <p:nvPr>
            <p:ph type="sldNum" idx="12"/>
          </p:nvPr>
        </p:nvSpPr>
        <p:spPr/>
        <p:txBody>
          <a:bodyPr/>
          <a:lstStyle/>
          <a:p>
            <a:fld id="{00000000-1234-1234-1234-123412341234}" type="slidenum">
              <a:rPr lang="fr-FR" smtClean="0"/>
              <a:pPr/>
              <a:t>107</a:t>
            </a:fld>
            <a:endParaRPr lang="fr-FR"/>
          </a:p>
        </p:txBody>
      </p:sp>
      <p:sp>
        <p:nvSpPr>
          <p:cNvPr id="3" name="ZoneTexte 2">
            <a:extLst>
              <a:ext uri="{FF2B5EF4-FFF2-40B4-BE49-F238E27FC236}">
                <a16:creationId xmlns:a16="http://schemas.microsoft.com/office/drawing/2014/main" id="{4AAA21D9-B1C8-0E7E-053D-D5A9D63893EF}"/>
              </a:ext>
            </a:extLst>
          </p:cNvPr>
          <p:cNvSpPr txBox="1"/>
          <p:nvPr/>
        </p:nvSpPr>
        <p:spPr>
          <a:xfrm>
            <a:off x="778476" y="1779373"/>
            <a:ext cx="184731" cy="369332"/>
          </a:xfrm>
          <a:prstGeom prst="rect">
            <a:avLst/>
          </a:prstGeom>
          <a:noFill/>
        </p:spPr>
        <p:txBody>
          <a:bodyPr wrap="none" rtlCol="0">
            <a:spAutoFit/>
          </a:bodyPr>
          <a:lstStyle/>
          <a:p>
            <a:endParaRPr lang="fr-FR" dirty="0"/>
          </a:p>
        </p:txBody>
      </p:sp>
      <p:pic>
        <p:nvPicPr>
          <p:cNvPr id="5" name="Image 4">
            <a:extLst>
              <a:ext uri="{FF2B5EF4-FFF2-40B4-BE49-F238E27FC236}">
                <a16:creationId xmlns:a16="http://schemas.microsoft.com/office/drawing/2014/main" id="{B629A46F-E03B-4E89-BE2E-094F6B3C72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58295">
            <a:off x="3357285" y="861257"/>
            <a:ext cx="3807238" cy="5272908"/>
          </a:xfrm>
          <a:prstGeom prst="rect">
            <a:avLst/>
          </a:prstGeom>
        </p:spPr>
      </p:pic>
      <p:pic>
        <p:nvPicPr>
          <p:cNvPr id="7" name="Image 6">
            <a:extLst>
              <a:ext uri="{FF2B5EF4-FFF2-40B4-BE49-F238E27FC236}">
                <a16:creationId xmlns:a16="http://schemas.microsoft.com/office/drawing/2014/main" id="{8C413E02-1418-4B06-923F-7B7EA19E5202}"/>
              </a:ext>
            </a:extLst>
          </p:cNvPr>
          <p:cNvPicPr>
            <a:picLocks noChangeAspect="1"/>
          </p:cNvPicPr>
          <p:nvPr/>
        </p:nvPicPr>
        <p:blipFill>
          <a:blip r:embed="rId3"/>
          <a:stretch>
            <a:fillRect/>
          </a:stretch>
        </p:blipFill>
        <p:spPr>
          <a:xfrm>
            <a:off x="395536" y="858533"/>
            <a:ext cx="6169687" cy="542591"/>
          </a:xfrm>
          <a:prstGeom prst="rect">
            <a:avLst/>
          </a:prstGeom>
        </p:spPr>
      </p:pic>
    </p:spTree>
    <p:extLst>
      <p:ext uri="{BB962C8B-B14F-4D97-AF65-F5344CB8AC3E}">
        <p14:creationId xmlns:p14="http://schemas.microsoft.com/office/powerpoint/2010/main" val="129717943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214749" y="620688"/>
            <a:ext cx="6530539" cy="936104"/>
          </a:xfrm>
        </p:spPr>
        <p:txBody>
          <a:bodyPr>
            <a:normAutofit/>
          </a:bodyPr>
          <a:lstStyle/>
          <a:p>
            <a:r>
              <a:rPr lang="fr-FR" dirty="0"/>
              <a:t>En savoir plus : les dossiers techniques de la CNSA</a:t>
            </a:r>
          </a:p>
          <a:p>
            <a:r>
              <a:rPr lang="fr-FR" dirty="0"/>
              <a:t>Troubles psychiques, TSA, troubles </a:t>
            </a:r>
            <a:r>
              <a:rPr lang="fr-FR" dirty="0" err="1"/>
              <a:t>dys</a:t>
            </a:r>
            <a:r>
              <a:rPr lang="fr-FR"/>
              <a:t> etc…</a:t>
            </a:r>
            <a:endParaRPr lang="fr-FR" dirty="0"/>
          </a:p>
        </p:txBody>
      </p:sp>
      <p:sp>
        <p:nvSpPr>
          <p:cNvPr id="3" name="Espace réservé du texte 2"/>
          <p:cNvSpPr>
            <a:spLocks noGrp="1"/>
          </p:cNvSpPr>
          <p:nvPr>
            <p:ph type="body" sz="quarter" idx="11"/>
          </p:nvPr>
        </p:nvSpPr>
        <p:spPr>
          <a:xfrm>
            <a:off x="3657600" y="2204864"/>
            <a:ext cx="5317958" cy="3585770"/>
          </a:xfrm>
        </p:spPr>
        <p:txBody>
          <a:bodyPr/>
          <a:lstStyle/>
          <a:p>
            <a:pPr>
              <a:lnSpc>
                <a:spcPct val="90000"/>
              </a:lnSpc>
            </a:pPr>
            <a:r>
              <a:rPr lang="fr-FR" sz="2400" dirty="0">
                <a:solidFill>
                  <a:srgbClr val="5AAB45"/>
                </a:solidFill>
              </a:rPr>
              <a:t>Troubles psychiques </a:t>
            </a:r>
          </a:p>
          <a:p>
            <a:pPr>
              <a:lnSpc>
                <a:spcPct val="90000"/>
              </a:lnSpc>
            </a:pPr>
            <a:r>
              <a:rPr lang="fr-FR" sz="2400" dirty="0">
                <a:solidFill>
                  <a:srgbClr val="5AAB45"/>
                </a:solidFill>
              </a:rPr>
              <a:t>« Dossier technique » - avril 2017</a:t>
            </a:r>
          </a:p>
          <a:p>
            <a:pPr>
              <a:lnSpc>
                <a:spcPct val="90000"/>
              </a:lnSpc>
            </a:pPr>
            <a:r>
              <a:rPr lang="fr-FR" sz="2400" b="0" dirty="0">
                <a:solidFill>
                  <a:srgbClr val="5AAB45"/>
                </a:solidFill>
                <a:hlinkClick r:id="rId2"/>
              </a:rPr>
              <a:t>https://www.cnsa.fr/documentation/web_cnsa-dt-troubles_psy-2016.pdf</a:t>
            </a:r>
            <a:r>
              <a:rPr lang="fr-FR" sz="2400" b="0" dirty="0">
                <a:solidFill>
                  <a:srgbClr val="5AAB45"/>
                </a:solidFill>
              </a:rPr>
              <a:t> </a:t>
            </a:r>
          </a:p>
          <a:p>
            <a:pPr>
              <a:lnSpc>
                <a:spcPct val="90000"/>
              </a:lnSpc>
            </a:pPr>
            <a:endParaRPr lang="fr-FR" sz="2400" b="0" dirty="0"/>
          </a:p>
          <a:p>
            <a:pPr>
              <a:lnSpc>
                <a:spcPct val="90000"/>
              </a:lnSpc>
            </a:pPr>
            <a:r>
              <a:rPr lang="fr-FR" sz="2400" b="0" dirty="0"/>
              <a:t>Site internet de la CNSA / Rubrique Documentation / Publications de la CNSA / Les dossiers techniques</a:t>
            </a:r>
          </a:p>
          <a:p>
            <a:pPr>
              <a:lnSpc>
                <a:spcPct val="90000"/>
              </a:lnSpc>
            </a:pPr>
            <a:endParaRPr lang="fr-FR" sz="2400" b="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0000">
            <a:off x="319776" y="1854190"/>
            <a:ext cx="3119525" cy="4095246"/>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28009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f2acc56bf5_2_436"/>
          <p:cNvSpPr/>
          <p:nvPr/>
        </p:nvSpPr>
        <p:spPr>
          <a:xfrm>
            <a:off x="459000" y="9289194"/>
            <a:ext cx="4806315" cy="0"/>
          </a:xfrm>
          <a:custGeom>
            <a:avLst/>
            <a:gdLst/>
            <a:ahLst/>
            <a:cxnLst/>
            <a:rect l="l" t="t" r="r" b="b"/>
            <a:pathLst>
              <a:path w="6408420" h="120000" extrusionOk="0">
                <a:moveTo>
                  <a:pt x="6408000" y="0"/>
                </a:moveTo>
                <a:lnTo>
                  <a:pt x="0" y="0"/>
                </a:lnTo>
              </a:path>
            </a:pathLst>
          </a:custGeom>
          <a:noFill/>
          <a:ln w="9525" cap="flat" cmpd="sng">
            <a:solidFill>
              <a:srgbClr val="53B7E8"/>
            </a:solidFill>
            <a:prstDash val="solid"/>
            <a:round/>
            <a:headEnd type="none" w="sm" len="sm"/>
            <a:tailEnd type="none" w="sm" len="sm"/>
          </a:ln>
        </p:spPr>
        <p:txBody>
          <a:bodyPr spcFirstLastPara="1" wrap="square" lIns="0" tIns="0" rIns="0" bIns="0" anchor="t" anchorCtr="0">
            <a:noAutofit/>
          </a:bodyPr>
          <a:lstStyle/>
          <a:p>
            <a:pPr>
              <a:buClr>
                <a:srgbClr val="000000"/>
              </a:buClr>
              <a:buSzPts val="1800"/>
            </a:pPr>
            <a:endParaRPr sz="1350">
              <a:solidFill>
                <a:schemeClr val="dk1"/>
              </a:solidFill>
              <a:latin typeface="Calibri"/>
              <a:ea typeface="Calibri"/>
              <a:cs typeface="Calibri"/>
              <a:sym typeface="Calibri"/>
            </a:endParaRPr>
          </a:p>
        </p:txBody>
      </p:sp>
      <p:sp>
        <p:nvSpPr>
          <p:cNvPr id="238" name="Google Shape;238;gf2acc56bf5_2_436"/>
          <p:cNvSpPr/>
          <p:nvPr/>
        </p:nvSpPr>
        <p:spPr>
          <a:xfrm rot="10800000" flipH="1">
            <a:off x="654066" y="5634914"/>
            <a:ext cx="6921094" cy="80550"/>
          </a:xfrm>
          <a:custGeom>
            <a:avLst/>
            <a:gdLst/>
            <a:ahLst/>
            <a:cxnLst/>
            <a:rect l="l" t="t" r="r" b="b"/>
            <a:pathLst>
              <a:path w="6408420" h="120000" extrusionOk="0">
                <a:moveTo>
                  <a:pt x="6408000" y="0"/>
                </a:moveTo>
                <a:lnTo>
                  <a:pt x="0" y="0"/>
                </a:lnTo>
              </a:path>
            </a:pathLst>
          </a:custGeom>
          <a:noFill/>
          <a:ln w="9525" cap="flat" cmpd="sng">
            <a:solidFill>
              <a:srgbClr val="53B7E8"/>
            </a:solidFill>
            <a:prstDash val="solid"/>
            <a:round/>
            <a:headEnd type="none" w="sm" len="sm"/>
            <a:tailEnd type="none" w="sm" len="sm"/>
          </a:ln>
        </p:spPr>
        <p:txBody>
          <a:bodyPr spcFirstLastPara="1" wrap="square" lIns="0" tIns="0" rIns="0" bIns="0" anchor="t" anchorCtr="0">
            <a:noAutofit/>
          </a:bodyPr>
          <a:lstStyle/>
          <a:p>
            <a:pPr>
              <a:buClr>
                <a:srgbClr val="000000"/>
              </a:buClr>
              <a:buSzPts val="1800"/>
            </a:pPr>
            <a:endParaRPr sz="1350">
              <a:solidFill>
                <a:schemeClr val="dk1"/>
              </a:solidFill>
              <a:latin typeface="Calibri"/>
              <a:ea typeface="Calibri"/>
              <a:cs typeface="Calibri"/>
              <a:sym typeface="Calibri"/>
            </a:endParaRPr>
          </a:p>
        </p:txBody>
      </p:sp>
      <p:sp>
        <p:nvSpPr>
          <p:cNvPr id="239" name="Google Shape;239;gf2acc56bf5_2_436"/>
          <p:cNvSpPr/>
          <p:nvPr/>
        </p:nvSpPr>
        <p:spPr>
          <a:xfrm>
            <a:off x="8100001" y="0"/>
            <a:ext cx="1043659" cy="672680"/>
          </a:xfrm>
          <a:custGeom>
            <a:avLst/>
            <a:gdLst/>
            <a:ahLst/>
            <a:cxnLst/>
            <a:rect l="l" t="t" r="r" b="b"/>
            <a:pathLst>
              <a:path w="2378710" h="1750060" extrusionOk="0">
                <a:moveTo>
                  <a:pt x="2378151" y="0"/>
                </a:moveTo>
                <a:lnTo>
                  <a:pt x="0" y="0"/>
                </a:lnTo>
                <a:lnTo>
                  <a:pt x="0" y="573697"/>
                </a:lnTo>
                <a:lnTo>
                  <a:pt x="876" y="573697"/>
                </a:lnTo>
                <a:lnTo>
                  <a:pt x="2375" y="622235"/>
                </a:lnTo>
                <a:lnTo>
                  <a:pt x="5794" y="670268"/>
                </a:lnTo>
                <a:lnTo>
                  <a:pt x="11094" y="717758"/>
                </a:lnTo>
                <a:lnTo>
                  <a:pt x="18238" y="764668"/>
                </a:lnTo>
                <a:lnTo>
                  <a:pt x="27190" y="810959"/>
                </a:lnTo>
                <a:lnTo>
                  <a:pt x="37911" y="856595"/>
                </a:lnTo>
                <a:lnTo>
                  <a:pt x="50364" y="901537"/>
                </a:lnTo>
                <a:lnTo>
                  <a:pt x="64512" y="945749"/>
                </a:lnTo>
                <a:lnTo>
                  <a:pt x="80318" y="989192"/>
                </a:lnTo>
                <a:lnTo>
                  <a:pt x="97744" y="1031829"/>
                </a:lnTo>
                <a:lnTo>
                  <a:pt x="116753" y="1073622"/>
                </a:lnTo>
                <a:lnTo>
                  <a:pt x="137308" y="1114535"/>
                </a:lnTo>
                <a:lnTo>
                  <a:pt x="159371" y="1154528"/>
                </a:lnTo>
                <a:lnTo>
                  <a:pt x="182905" y="1193565"/>
                </a:lnTo>
                <a:lnTo>
                  <a:pt x="207873" y="1231608"/>
                </a:lnTo>
                <a:lnTo>
                  <a:pt x="234237" y="1268620"/>
                </a:lnTo>
                <a:lnTo>
                  <a:pt x="261960" y="1304562"/>
                </a:lnTo>
                <a:lnTo>
                  <a:pt x="291005" y="1339398"/>
                </a:lnTo>
                <a:lnTo>
                  <a:pt x="321334" y="1373090"/>
                </a:lnTo>
                <a:lnTo>
                  <a:pt x="352910" y="1405599"/>
                </a:lnTo>
                <a:lnTo>
                  <a:pt x="385696" y="1436889"/>
                </a:lnTo>
                <a:lnTo>
                  <a:pt x="419655" y="1466922"/>
                </a:lnTo>
                <a:lnTo>
                  <a:pt x="454748" y="1495661"/>
                </a:lnTo>
                <a:lnTo>
                  <a:pt x="490939" y="1523067"/>
                </a:lnTo>
                <a:lnTo>
                  <a:pt x="528191" y="1549104"/>
                </a:lnTo>
                <a:lnTo>
                  <a:pt x="566466" y="1573733"/>
                </a:lnTo>
                <a:lnTo>
                  <a:pt x="605726" y="1596917"/>
                </a:lnTo>
                <a:lnTo>
                  <a:pt x="645935" y="1618618"/>
                </a:lnTo>
                <a:lnTo>
                  <a:pt x="687055" y="1638800"/>
                </a:lnTo>
                <a:lnTo>
                  <a:pt x="729049" y="1657423"/>
                </a:lnTo>
                <a:lnTo>
                  <a:pt x="771879" y="1674452"/>
                </a:lnTo>
                <a:lnTo>
                  <a:pt x="815509" y="1689847"/>
                </a:lnTo>
                <a:lnTo>
                  <a:pt x="859900" y="1703572"/>
                </a:lnTo>
                <a:lnTo>
                  <a:pt x="905016" y="1715589"/>
                </a:lnTo>
                <a:lnTo>
                  <a:pt x="950818" y="1725860"/>
                </a:lnTo>
                <a:lnTo>
                  <a:pt x="997271" y="1734348"/>
                </a:lnTo>
                <a:lnTo>
                  <a:pt x="1044336" y="1741016"/>
                </a:lnTo>
                <a:lnTo>
                  <a:pt x="1091977" y="1745825"/>
                </a:lnTo>
                <a:lnTo>
                  <a:pt x="1140155" y="1748737"/>
                </a:lnTo>
                <a:lnTo>
                  <a:pt x="1188834" y="1749717"/>
                </a:lnTo>
                <a:lnTo>
                  <a:pt x="1237518" y="1748737"/>
                </a:lnTo>
                <a:lnTo>
                  <a:pt x="1285704" y="1745825"/>
                </a:lnTo>
                <a:lnTo>
                  <a:pt x="1333355" y="1741016"/>
                </a:lnTo>
                <a:lnTo>
                  <a:pt x="1380433" y="1734348"/>
                </a:lnTo>
                <a:lnTo>
                  <a:pt x="1426901" y="1725860"/>
                </a:lnTo>
                <a:lnTo>
                  <a:pt x="1472721" y="1715589"/>
                </a:lnTo>
                <a:lnTo>
                  <a:pt x="1517856" y="1703572"/>
                </a:lnTo>
                <a:lnTo>
                  <a:pt x="1562267" y="1689847"/>
                </a:lnTo>
                <a:lnTo>
                  <a:pt x="1605919" y="1674452"/>
                </a:lnTo>
                <a:lnTo>
                  <a:pt x="1648772" y="1657423"/>
                </a:lnTo>
                <a:lnTo>
                  <a:pt x="1690790" y="1638800"/>
                </a:lnTo>
                <a:lnTo>
                  <a:pt x="1731935" y="1618618"/>
                </a:lnTo>
                <a:lnTo>
                  <a:pt x="1772169" y="1596917"/>
                </a:lnTo>
                <a:lnTo>
                  <a:pt x="1811455" y="1573733"/>
                </a:lnTo>
                <a:lnTo>
                  <a:pt x="1849756" y="1549104"/>
                </a:lnTo>
                <a:lnTo>
                  <a:pt x="1887034" y="1523067"/>
                </a:lnTo>
                <a:lnTo>
                  <a:pt x="1923251" y="1495661"/>
                </a:lnTo>
                <a:lnTo>
                  <a:pt x="1958370" y="1466922"/>
                </a:lnTo>
                <a:lnTo>
                  <a:pt x="1992353" y="1436889"/>
                </a:lnTo>
                <a:lnTo>
                  <a:pt x="2025164" y="1405599"/>
                </a:lnTo>
                <a:lnTo>
                  <a:pt x="2056763" y="1373090"/>
                </a:lnTo>
                <a:lnTo>
                  <a:pt x="2087115" y="1339398"/>
                </a:lnTo>
                <a:lnTo>
                  <a:pt x="2116180" y="1304562"/>
                </a:lnTo>
                <a:lnTo>
                  <a:pt x="2143923" y="1268620"/>
                </a:lnTo>
                <a:lnTo>
                  <a:pt x="2170304" y="1231608"/>
                </a:lnTo>
                <a:lnTo>
                  <a:pt x="2195288" y="1193565"/>
                </a:lnTo>
                <a:lnTo>
                  <a:pt x="2218835" y="1154528"/>
                </a:lnTo>
                <a:lnTo>
                  <a:pt x="2240910" y="1114535"/>
                </a:lnTo>
                <a:lnTo>
                  <a:pt x="2261473" y="1073622"/>
                </a:lnTo>
                <a:lnTo>
                  <a:pt x="2280488" y="1031829"/>
                </a:lnTo>
                <a:lnTo>
                  <a:pt x="2297917" y="989192"/>
                </a:lnTo>
                <a:lnTo>
                  <a:pt x="2313723" y="945749"/>
                </a:lnTo>
                <a:lnTo>
                  <a:pt x="2327868" y="901537"/>
                </a:lnTo>
                <a:lnTo>
                  <a:pt x="2340314" y="856595"/>
                </a:lnTo>
                <a:lnTo>
                  <a:pt x="2351025" y="810959"/>
                </a:lnTo>
                <a:lnTo>
                  <a:pt x="2359961" y="764668"/>
                </a:lnTo>
                <a:lnTo>
                  <a:pt x="2367087" y="717758"/>
                </a:lnTo>
                <a:lnTo>
                  <a:pt x="2372365" y="670268"/>
                </a:lnTo>
                <a:lnTo>
                  <a:pt x="2375756" y="622235"/>
                </a:lnTo>
                <a:lnTo>
                  <a:pt x="2377224" y="573697"/>
                </a:lnTo>
                <a:lnTo>
                  <a:pt x="2378151" y="573697"/>
                </a:lnTo>
                <a:lnTo>
                  <a:pt x="2378151" y="0"/>
                </a:lnTo>
                <a:close/>
              </a:path>
            </a:pathLst>
          </a:custGeom>
          <a:solidFill>
            <a:srgbClr val="F8B6C1"/>
          </a:solidFill>
          <a:ln>
            <a:noFill/>
          </a:ln>
        </p:spPr>
        <p:txBody>
          <a:bodyPr spcFirstLastPara="1" wrap="square" lIns="0" tIns="0" rIns="0" bIns="0" anchor="t" anchorCtr="0">
            <a:noAutofit/>
          </a:bodyPr>
          <a:lstStyle/>
          <a:p>
            <a:pPr>
              <a:buClr>
                <a:srgbClr val="000000"/>
              </a:buClr>
              <a:buSzPts val="1800"/>
            </a:pPr>
            <a:endParaRPr sz="1350">
              <a:solidFill>
                <a:schemeClr val="dk1"/>
              </a:solidFill>
              <a:latin typeface="Calibri"/>
              <a:ea typeface="Calibri"/>
              <a:cs typeface="Calibri"/>
              <a:sym typeface="Calibri"/>
            </a:endParaRPr>
          </a:p>
        </p:txBody>
      </p:sp>
      <p:sp>
        <p:nvSpPr>
          <p:cNvPr id="240" name="Google Shape;240;gf2acc56bf5_2_436"/>
          <p:cNvSpPr/>
          <p:nvPr/>
        </p:nvSpPr>
        <p:spPr>
          <a:xfrm rot="10800000">
            <a:off x="0" y="0"/>
            <a:ext cx="1040705" cy="1553486"/>
          </a:xfrm>
          <a:custGeom>
            <a:avLst/>
            <a:gdLst/>
            <a:ahLst/>
            <a:cxnLst/>
            <a:rect l="l" t="t" r="r" b="b"/>
            <a:pathLst>
              <a:path w="1729104" h="2394584" extrusionOk="0">
                <a:moveTo>
                  <a:pt x="1188834" y="0"/>
                </a:moveTo>
                <a:lnTo>
                  <a:pt x="1140155" y="978"/>
                </a:lnTo>
                <a:lnTo>
                  <a:pt x="1091977" y="3888"/>
                </a:lnTo>
                <a:lnTo>
                  <a:pt x="1044336" y="8692"/>
                </a:lnTo>
                <a:lnTo>
                  <a:pt x="997271" y="15354"/>
                </a:lnTo>
                <a:lnTo>
                  <a:pt x="950818" y="23835"/>
                </a:lnTo>
                <a:lnTo>
                  <a:pt x="905016" y="34097"/>
                </a:lnTo>
                <a:lnTo>
                  <a:pt x="859900" y="46105"/>
                </a:lnTo>
                <a:lnTo>
                  <a:pt x="815509" y="59819"/>
                </a:lnTo>
                <a:lnTo>
                  <a:pt x="771879" y="75203"/>
                </a:lnTo>
                <a:lnTo>
                  <a:pt x="729049" y="92220"/>
                </a:lnTo>
                <a:lnTo>
                  <a:pt x="687055" y="110831"/>
                </a:lnTo>
                <a:lnTo>
                  <a:pt x="645935" y="131000"/>
                </a:lnTo>
                <a:lnTo>
                  <a:pt x="605726" y="152688"/>
                </a:lnTo>
                <a:lnTo>
                  <a:pt x="566466" y="175859"/>
                </a:lnTo>
                <a:lnTo>
                  <a:pt x="528191" y="200475"/>
                </a:lnTo>
                <a:lnTo>
                  <a:pt x="490939" y="226499"/>
                </a:lnTo>
                <a:lnTo>
                  <a:pt x="454748" y="253893"/>
                </a:lnTo>
                <a:lnTo>
                  <a:pt x="419655" y="282620"/>
                </a:lnTo>
                <a:lnTo>
                  <a:pt x="385696" y="312642"/>
                </a:lnTo>
                <a:lnTo>
                  <a:pt x="352910" y="343922"/>
                </a:lnTo>
                <a:lnTo>
                  <a:pt x="321334" y="376422"/>
                </a:lnTo>
                <a:lnTo>
                  <a:pt x="291005" y="410106"/>
                </a:lnTo>
                <a:lnTo>
                  <a:pt x="261960" y="444934"/>
                </a:lnTo>
                <a:lnTo>
                  <a:pt x="234237" y="480871"/>
                </a:lnTo>
                <a:lnTo>
                  <a:pt x="207873" y="517879"/>
                </a:lnTo>
                <a:lnTo>
                  <a:pt x="182905" y="555920"/>
                </a:lnTo>
                <a:lnTo>
                  <a:pt x="159371" y="594957"/>
                </a:lnTo>
                <a:lnTo>
                  <a:pt x="137308" y="634952"/>
                </a:lnTo>
                <a:lnTo>
                  <a:pt x="116753" y="675868"/>
                </a:lnTo>
                <a:lnTo>
                  <a:pt x="97744" y="717668"/>
                </a:lnTo>
                <a:lnTo>
                  <a:pt x="80318" y="760313"/>
                </a:lnTo>
                <a:lnTo>
                  <a:pt x="64512" y="803768"/>
                </a:lnTo>
                <a:lnTo>
                  <a:pt x="50364" y="847993"/>
                </a:lnTo>
                <a:lnTo>
                  <a:pt x="37911" y="892952"/>
                </a:lnTo>
                <a:lnTo>
                  <a:pt x="27190" y="938608"/>
                </a:lnTo>
                <a:lnTo>
                  <a:pt x="18238" y="984922"/>
                </a:lnTo>
                <a:lnTo>
                  <a:pt x="11094" y="1031858"/>
                </a:lnTo>
                <a:lnTo>
                  <a:pt x="5794" y="1079378"/>
                </a:lnTo>
                <a:lnTo>
                  <a:pt x="2375" y="1127444"/>
                </a:lnTo>
                <a:lnTo>
                  <a:pt x="876" y="1176020"/>
                </a:lnTo>
                <a:lnTo>
                  <a:pt x="0" y="1176020"/>
                </a:lnTo>
                <a:lnTo>
                  <a:pt x="0" y="2139530"/>
                </a:lnTo>
                <a:lnTo>
                  <a:pt x="876" y="2139530"/>
                </a:lnTo>
                <a:lnTo>
                  <a:pt x="2375" y="2188069"/>
                </a:lnTo>
                <a:lnTo>
                  <a:pt x="5794" y="2236102"/>
                </a:lnTo>
                <a:lnTo>
                  <a:pt x="11094" y="2283592"/>
                </a:lnTo>
                <a:lnTo>
                  <a:pt x="18238" y="2330501"/>
                </a:lnTo>
                <a:lnTo>
                  <a:pt x="27190" y="2376793"/>
                </a:lnTo>
                <a:lnTo>
                  <a:pt x="31233" y="2394004"/>
                </a:lnTo>
                <a:lnTo>
                  <a:pt x="1729079" y="2394004"/>
                </a:lnTo>
                <a:lnTo>
                  <a:pt x="1729079" y="129600"/>
                </a:lnTo>
                <a:lnTo>
                  <a:pt x="1690790" y="110831"/>
                </a:lnTo>
                <a:lnTo>
                  <a:pt x="1648772" y="92220"/>
                </a:lnTo>
                <a:lnTo>
                  <a:pt x="1605919" y="75203"/>
                </a:lnTo>
                <a:lnTo>
                  <a:pt x="1562267" y="59819"/>
                </a:lnTo>
                <a:lnTo>
                  <a:pt x="1517856" y="46105"/>
                </a:lnTo>
                <a:lnTo>
                  <a:pt x="1472721" y="34097"/>
                </a:lnTo>
                <a:lnTo>
                  <a:pt x="1426901" y="23835"/>
                </a:lnTo>
                <a:lnTo>
                  <a:pt x="1380433" y="15354"/>
                </a:lnTo>
                <a:lnTo>
                  <a:pt x="1333355" y="8692"/>
                </a:lnTo>
                <a:lnTo>
                  <a:pt x="1285704" y="3888"/>
                </a:lnTo>
                <a:lnTo>
                  <a:pt x="1237518" y="978"/>
                </a:lnTo>
                <a:lnTo>
                  <a:pt x="1188834" y="0"/>
                </a:lnTo>
                <a:close/>
              </a:path>
            </a:pathLst>
          </a:custGeom>
          <a:solidFill>
            <a:srgbClr val="53B7E8"/>
          </a:solidFill>
          <a:ln>
            <a:noFill/>
          </a:ln>
        </p:spPr>
        <p:txBody>
          <a:bodyPr spcFirstLastPara="1" wrap="square" lIns="0" tIns="0" rIns="0" bIns="0" anchor="t" anchorCtr="0">
            <a:noAutofit/>
          </a:bodyPr>
          <a:lstStyle/>
          <a:p>
            <a:pPr>
              <a:buClr>
                <a:srgbClr val="000000"/>
              </a:buClr>
              <a:buSzPts val="1800"/>
            </a:pPr>
            <a:endParaRPr sz="1350">
              <a:solidFill>
                <a:schemeClr val="dk1"/>
              </a:solidFill>
              <a:latin typeface="Calibri"/>
              <a:ea typeface="Calibri"/>
              <a:cs typeface="Calibri"/>
              <a:sym typeface="Calibri"/>
            </a:endParaRPr>
          </a:p>
        </p:txBody>
      </p:sp>
      <p:sp>
        <p:nvSpPr>
          <p:cNvPr id="241" name="Google Shape;241;gf2acc56bf5_2_436"/>
          <p:cNvSpPr/>
          <p:nvPr/>
        </p:nvSpPr>
        <p:spPr>
          <a:xfrm>
            <a:off x="1176607" y="1015214"/>
            <a:ext cx="5712525" cy="484650"/>
          </a:xfrm>
          <a:prstGeom prst="rect">
            <a:avLst/>
          </a:prstGeom>
          <a:noFill/>
          <a:ln>
            <a:noFill/>
          </a:ln>
        </p:spPr>
        <p:txBody>
          <a:bodyPr spcFirstLastPara="1" wrap="square" lIns="68569" tIns="34275" rIns="68569" bIns="34275" anchor="t" anchorCtr="0">
            <a:noAutofit/>
          </a:bodyPr>
          <a:lstStyle/>
          <a:p>
            <a:pPr>
              <a:buClr>
                <a:srgbClr val="000000"/>
              </a:buClr>
              <a:buSzPts val="3600"/>
            </a:pPr>
            <a:endParaRPr sz="2700" dirty="0">
              <a:solidFill>
                <a:schemeClr val="dk1"/>
              </a:solidFill>
              <a:latin typeface="Calibri"/>
              <a:ea typeface="Calibri"/>
              <a:cs typeface="Calibri"/>
              <a:sym typeface="Calibri"/>
            </a:endParaRPr>
          </a:p>
        </p:txBody>
      </p:sp>
      <p:sp>
        <p:nvSpPr>
          <p:cNvPr id="242" name="Google Shape;242;gf2acc56bf5_2_436"/>
          <p:cNvSpPr txBox="1"/>
          <p:nvPr/>
        </p:nvSpPr>
        <p:spPr>
          <a:xfrm>
            <a:off x="1482629" y="2333330"/>
            <a:ext cx="6159150" cy="279692"/>
          </a:xfrm>
          <a:prstGeom prst="rect">
            <a:avLst/>
          </a:prstGeom>
          <a:noFill/>
          <a:ln>
            <a:noFill/>
          </a:ln>
        </p:spPr>
        <p:txBody>
          <a:bodyPr spcFirstLastPara="1" wrap="square" lIns="0" tIns="9525" rIns="0" bIns="0" anchor="t" anchorCtr="0">
            <a:spAutoFit/>
          </a:bodyPr>
          <a:lstStyle/>
          <a:p>
            <a:pPr marL="9525" marR="3810">
              <a:lnSpc>
                <a:spcPct val="129600"/>
              </a:lnSpc>
              <a:buClr>
                <a:srgbClr val="000000"/>
              </a:buClr>
              <a:buSzPts val="1800"/>
            </a:pPr>
            <a:endParaRPr sz="1350">
              <a:solidFill>
                <a:srgbClr val="000000"/>
              </a:solidFill>
              <a:latin typeface="Trebuchet MS"/>
              <a:ea typeface="Trebuchet MS"/>
              <a:cs typeface="Trebuchet MS"/>
              <a:sym typeface="Trebuchet MS"/>
            </a:endParaRPr>
          </a:p>
        </p:txBody>
      </p:sp>
      <p:sp>
        <p:nvSpPr>
          <p:cNvPr id="244" name="Google Shape;244;gf2acc56bf5_2_436"/>
          <p:cNvSpPr txBox="1"/>
          <p:nvPr/>
        </p:nvSpPr>
        <p:spPr>
          <a:xfrm>
            <a:off x="1600950" y="2390063"/>
            <a:ext cx="5132250" cy="415476"/>
          </a:xfrm>
          <a:prstGeom prst="rect">
            <a:avLst/>
          </a:prstGeom>
          <a:noFill/>
          <a:ln>
            <a:noFill/>
          </a:ln>
        </p:spPr>
        <p:txBody>
          <a:bodyPr spcFirstLastPara="1" wrap="square" lIns="68569" tIns="68569" rIns="68569" bIns="68569" anchor="t" anchorCtr="0">
            <a:spAutoFit/>
          </a:bodyPr>
          <a:lstStyle/>
          <a:p>
            <a:endParaRPr>
              <a:solidFill>
                <a:schemeClr val="dk1"/>
              </a:solidFill>
              <a:latin typeface="Trebuchet MS"/>
              <a:ea typeface="Trebuchet MS"/>
              <a:cs typeface="Trebuchet MS"/>
              <a:sym typeface="Trebuchet MS"/>
            </a:endParaRPr>
          </a:p>
        </p:txBody>
      </p:sp>
      <p:pic>
        <p:nvPicPr>
          <p:cNvPr id="255" name="Google Shape;255;gf2acc56bf5_2_436"/>
          <p:cNvPicPr preferRelativeResize="0"/>
          <p:nvPr/>
        </p:nvPicPr>
        <p:blipFill>
          <a:blip r:embed="rId3">
            <a:alphaModFix/>
          </a:blip>
          <a:stretch>
            <a:fillRect/>
          </a:stretch>
        </p:blipFill>
        <p:spPr>
          <a:xfrm>
            <a:off x="8161256" y="5127255"/>
            <a:ext cx="921150" cy="921167"/>
          </a:xfrm>
          <a:prstGeom prst="rect">
            <a:avLst/>
          </a:prstGeom>
          <a:noFill/>
          <a:ln>
            <a:noFill/>
          </a:ln>
        </p:spPr>
      </p:pic>
      <p:sp>
        <p:nvSpPr>
          <p:cNvPr id="2" name="ZoneTexte 1">
            <a:extLst>
              <a:ext uri="{FF2B5EF4-FFF2-40B4-BE49-F238E27FC236}">
                <a16:creationId xmlns:a16="http://schemas.microsoft.com/office/drawing/2014/main" id="{D5527006-D8F0-254A-ACC8-660003B7C932}"/>
              </a:ext>
            </a:extLst>
          </p:cNvPr>
          <p:cNvSpPr txBox="1"/>
          <p:nvPr/>
        </p:nvSpPr>
        <p:spPr>
          <a:xfrm>
            <a:off x="2051720" y="1553487"/>
            <a:ext cx="4968552" cy="2091537"/>
          </a:xfrm>
          <a:prstGeom prst="rect">
            <a:avLst/>
          </a:prstGeom>
          <a:noFill/>
        </p:spPr>
        <p:txBody>
          <a:bodyPr wrap="square" rtlCol="0">
            <a:spAutoFit/>
          </a:bodyPr>
          <a:lstStyle/>
          <a:p>
            <a:r>
              <a:rPr lang="fr-FR" sz="2800" dirty="0">
                <a:latin typeface="Bradley Hand" pitchFamily="2" charset="77"/>
              </a:rPr>
              <a:t>Merci de votre attention</a:t>
            </a:r>
          </a:p>
          <a:p>
            <a:endParaRPr lang="fr-FR" sz="2800" dirty="0"/>
          </a:p>
          <a:p>
            <a:endParaRPr lang="fr-FR" dirty="0"/>
          </a:p>
          <a:p>
            <a:endParaRPr lang="fr-FR" dirty="0"/>
          </a:p>
          <a:p>
            <a:endParaRPr lang="fr-FR" dirty="0"/>
          </a:p>
          <a:p>
            <a:r>
              <a:rPr lang="fr-FR" dirty="0"/>
              <a:t> </a:t>
            </a:r>
          </a:p>
        </p:txBody>
      </p:sp>
      <p:pic>
        <p:nvPicPr>
          <p:cNvPr id="11" name="Image 10">
            <a:extLst>
              <a:ext uri="{FF2B5EF4-FFF2-40B4-BE49-F238E27FC236}">
                <a16:creationId xmlns:a16="http://schemas.microsoft.com/office/drawing/2014/main" id="{8746C227-62C7-CB4C-A8E8-23FB2B56E282}"/>
              </a:ext>
            </a:extLst>
          </p:cNvPr>
          <p:cNvPicPr>
            <a:picLocks noChangeAspect="1"/>
          </p:cNvPicPr>
          <p:nvPr/>
        </p:nvPicPr>
        <p:blipFill>
          <a:blip r:embed="rId4"/>
          <a:stretch>
            <a:fillRect/>
          </a:stretch>
        </p:blipFill>
        <p:spPr>
          <a:xfrm>
            <a:off x="2352236" y="2989625"/>
            <a:ext cx="3188660" cy="1806907"/>
          </a:xfrm>
          <a:prstGeom prst="rect">
            <a:avLst/>
          </a:prstGeom>
        </p:spPr>
      </p:pic>
      <p:sp>
        <p:nvSpPr>
          <p:cNvPr id="3" name="Espace réservé du numéro de diapositive 2">
            <a:extLst>
              <a:ext uri="{FF2B5EF4-FFF2-40B4-BE49-F238E27FC236}">
                <a16:creationId xmlns:a16="http://schemas.microsoft.com/office/drawing/2014/main" id="{03C5FE01-47F5-B54D-B039-A0025019EC37}"/>
              </a:ext>
            </a:extLst>
          </p:cNvPr>
          <p:cNvSpPr>
            <a:spLocks noGrp="1"/>
          </p:cNvSpPr>
          <p:nvPr>
            <p:ph type="sldNum" idx="12"/>
          </p:nvPr>
        </p:nvSpPr>
        <p:spPr/>
        <p:txBody>
          <a:bodyPr/>
          <a:lstStyle/>
          <a:p>
            <a:fld id="{00000000-1234-1234-1234-123412341234}" type="slidenum">
              <a:rPr lang="fr-FR" smtClean="0"/>
              <a:pPr/>
              <a:t>109</a:t>
            </a:fld>
            <a:endParaRPr lang="fr-FR"/>
          </a:p>
        </p:txBody>
      </p:sp>
    </p:spTree>
    <p:extLst>
      <p:ext uri="{BB962C8B-B14F-4D97-AF65-F5344CB8AC3E}">
        <p14:creationId xmlns:p14="http://schemas.microsoft.com/office/powerpoint/2010/main" val="425149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5B6828-C118-B6FB-FD69-1E7DEBDB7871}"/>
              </a:ext>
            </a:extLst>
          </p:cNvPr>
          <p:cNvSpPr>
            <a:spLocks noGrp="1"/>
          </p:cNvSpPr>
          <p:nvPr>
            <p:ph type="title"/>
          </p:nvPr>
        </p:nvSpPr>
        <p:spPr/>
        <p:txBody>
          <a:bodyPr>
            <a:normAutofit/>
          </a:bodyPr>
          <a:lstStyle/>
          <a:p>
            <a:r>
              <a:rPr lang="fr-FR" sz="2400" dirty="0"/>
              <a:t>Les fonctions mentales</a:t>
            </a:r>
          </a:p>
        </p:txBody>
      </p:sp>
      <p:sp>
        <p:nvSpPr>
          <p:cNvPr id="3" name="Espace réservé du contenu 2">
            <a:extLst>
              <a:ext uri="{FF2B5EF4-FFF2-40B4-BE49-F238E27FC236}">
                <a16:creationId xmlns:a16="http://schemas.microsoft.com/office/drawing/2014/main" id="{4DD4C6B7-D39A-5341-F798-4E0529521710}"/>
              </a:ext>
            </a:extLst>
          </p:cNvPr>
          <p:cNvSpPr>
            <a:spLocks noGrp="1"/>
          </p:cNvSpPr>
          <p:nvPr>
            <p:ph idx="1"/>
          </p:nvPr>
        </p:nvSpPr>
        <p:spPr/>
        <p:txBody>
          <a:bodyPr>
            <a:normAutofit/>
          </a:bodyPr>
          <a:lstStyle/>
          <a:p>
            <a:pPr>
              <a:buFont typeface="Arial" panose="020B0604020202020204" pitchFamily="34" charset="0"/>
              <a:buChar char="•"/>
            </a:pPr>
            <a:r>
              <a:rPr lang="fr-FR" b="0" dirty="0"/>
              <a:t>Plusieurs domaines cognitifs sont à prendre en compte du fait de leur importance fonctionnelle :  les différents types de mémoire, les capacités d’attention, les fonctions exécutives, les capacités d’organisation de la pensée et de l’action, les capacités d’apprentissage, les capacités en cognition sociale et les capacités métacognitives.</a:t>
            </a:r>
          </a:p>
          <a:p>
            <a:pPr marL="0" indent="0">
              <a:buNone/>
            </a:pPr>
            <a:endParaRPr lang="fr-FR" dirty="0"/>
          </a:p>
          <a:p>
            <a:pPr>
              <a:buFont typeface="Arial" panose="020B0604020202020204" pitchFamily="34" charset="0"/>
              <a:buChar char="•"/>
            </a:pPr>
            <a:r>
              <a:rPr lang="fr-FR" dirty="0"/>
              <a:t>Il y a un large consensus sur les fonctions concernées. </a:t>
            </a:r>
          </a:p>
          <a:p>
            <a:pPr lvl="1">
              <a:buFont typeface="Arial" panose="020B0604020202020204" pitchFamily="34" charset="0"/>
              <a:buChar char="•"/>
            </a:pPr>
            <a:r>
              <a:rPr lang="fr-FR" dirty="0"/>
              <a:t>Cognition froide</a:t>
            </a:r>
          </a:p>
          <a:p>
            <a:pPr lvl="1">
              <a:buFont typeface="Arial" panose="020B0604020202020204" pitchFamily="34" charset="0"/>
              <a:buChar char="•"/>
            </a:pPr>
            <a:r>
              <a:rPr lang="fr-FR" dirty="0"/>
              <a:t>Motivation</a:t>
            </a:r>
          </a:p>
          <a:p>
            <a:pPr lvl="1">
              <a:buFont typeface="Arial" panose="020B0604020202020204" pitchFamily="34" charset="0"/>
              <a:buChar char="•"/>
            </a:pPr>
            <a:r>
              <a:rPr lang="fr-FR" dirty="0"/>
              <a:t>Cognition sociale</a:t>
            </a:r>
          </a:p>
          <a:p>
            <a:pPr lvl="1">
              <a:buFont typeface="Arial" panose="020B0604020202020204" pitchFamily="34" charset="0"/>
              <a:buChar char="•"/>
            </a:pPr>
            <a:r>
              <a:rPr lang="fr-FR" dirty="0"/>
              <a:t>Métacognition / Insight</a:t>
            </a:r>
          </a:p>
          <a:p>
            <a:pPr lvl="1">
              <a:buFont typeface="Arial" panose="020B0604020202020204" pitchFamily="34" charset="0"/>
              <a:buChar char="•"/>
            </a:pPr>
            <a:r>
              <a:rPr lang="fr-FR" dirty="0"/>
              <a:t>Traitement des informations sensorielles et intégration perceptive</a:t>
            </a:r>
            <a:endParaRPr lang="en-US" dirty="0"/>
          </a:p>
          <a:p>
            <a:endParaRPr lang="fr-FR" dirty="0"/>
          </a:p>
        </p:txBody>
      </p:sp>
      <p:sp>
        <p:nvSpPr>
          <p:cNvPr id="4" name="Espace réservé du numéro de diapositive 3">
            <a:extLst>
              <a:ext uri="{FF2B5EF4-FFF2-40B4-BE49-F238E27FC236}">
                <a16:creationId xmlns:a16="http://schemas.microsoft.com/office/drawing/2014/main" id="{26D5ECE1-168A-7A0E-CAD7-6FECCCA055C3}"/>
              </a:ext>
            </a:extLst>
          </p:cNvPr>
          <p:cNvSpPr>
            <a:spLocks noGrp="1"/>
          </p:cNvSpPr>
          <p:nvPr>
            <p:ph type="sldNum" sz="quarter" idx="12"/>
          </p:nvPr>
        </p:nvSpPr>
        <p:spPr/>
        <p:txBody>
          <a:bodyPr/>
          <a:lstStyle/>
          <a:p>
            <a:fld id="{C8100989-B75F-4602-84D8-19856CD6A586}" type="slidenum">
              <a:rPr lang="fr-FR" smtClean="0"/>
              <a:pPr/>
              <a:t>11</a:t>
            </a:fld>
            <a:endParaRPr lang="fr-FR" dirty="0"/>
          </a:p>
        </p:txBody>
      </p:sp>
    </p:spTree>
    <p:extLst>
      <p:ext uri="{BB962C8B-B14F-4D97-AF65-F5344CB8AC3E}">
        <p14:creationId xmlns:p14="http://schemas.microsoft.com/office/powerpoint/2010/main" val="3658761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4AD053-C144-7EB8-15D0-47029D6253E8}"/>
              </a:ext>
            </a:extLst>
          </p:cNvPr>
          <p:cNvSpPr>
            <a:spLocks noGrp="1"/>
          </p:cNvSpPr>
          <p:nvPr>
            <p:ph type="title"/>
          </p:nvPr>
        </p:nvSpPr>
        <p:spPr/>
        <p:txBody>
          <a:bodyPr>
            <a:normAutofit fontScale="90000"/>
          </a:bodyPr>
          <a:lstStyle/>
          <a:p>
            <a:r>
              <a:rPr lang="fr-FR" dirty="0"/>
              <a:t>Parmi les fonctions mentales : les fonctions cognitives</a:t>
            </a:r>
          </a:p>
        </p:txBody>
      </p:sp>
      <p:sp>
        <p:nvSpPr>
          <p:cNvPr id="3" name="Espace réservé du contenu 2">
            <a:extLst>
              <a:ext uri="{FF2B5EF4-FFF2-40B4-BE49-F238E27FC236}">
                <a16:creationId xmlns:a16="http://schemas.microsoft.com/office/drawing/2014/main" id="{03A5D307-EEEA-79CB-8AE5-10191B3C38D5}"/>
              </a:ext>
            </a:extLst>
          </p:cNvPr>
          <p:cNvSpPr>
            <a:spLocks noGrp="1"/>
          </p:cNvSpPr>
          <p:nvPr>
            <p:ph idx="1"/>
          </p:nvPr>
        </p:nvSpPr>
        <p:spPr/>
        <p:txBody>
          <a:bodyPr>
            <a:normAutofit fontScale="92500" lnSpcReduction="20000"/>
          </a:bodyPr>
          <a:lstStyle/>
          <a:p>
            <a:r>
              <a:rPr lang="fr-FR" b="0" dirty="0"/>
              <a:t>Elles nous permettent d’être en interaction avec notre environnement.</a:t>
            </a:r>
          </a:p>
          <a:p>
            <a:pPr marL="0" indent="0">
              <a:buNone/>
            </a:pPr>
            <a:r>
              <a:rPr lang="fr-FR" b="0" dirty="0"/>
              <a:t>Percevoir, se concentrer, acquérir des connaissances, raisonner, s’adapter, interagir avec les autres. </a:t>
            </a:r>
          </a:p>
          <a:p>
            <a:endParaRPr lang="fr-FR" b="0" dirty="0"/>
          </a:p>
          <a:p>
            <a:r>
              <a:rPr lang="fr-FR" b="0" dirty="0"/>
              <a:t>Une lésion cérébrale, une perturbation dans le développement de la personne, des troubles psychiques peuvent perturber le fonctionnement cognitif et impacter l’autonomie au quotidien. </a:t>
            </a:r>
          </a:p>
          <a:p>
            <a:endParaRPr lang="fr-FR" b="0" dirty="0"/>
          </a:p>
          <a:p>
            <a:r>
              <a:rPr lang="fr-FR" b="0" dirty="0"/>
              <a:t>Les capacités cognitives sont nécessaires dans la réalisation des activités de la vie quotidienne. Plusieurs capacités peuvent être altérées de manière plus ou moins sévère. </a:t>
            </a:r>
          </a:p>
          <a:p>
            <a:endParaRPr lang="fr-FR" b="0" dirty="0"/>
          </a:p>
          <a:p>
            <a:r>
              <a:rPr lang="fr-FR" b="0" dirty="0"/>
              <a:t>Les altérations de fonctions cognitives sont des déterminants essentiels du handicap fonctionnel quotidien des personnes vivant avec un trouble psychique sévère et persistant, un trouble du spectre de l’autisme, un trouble du neurodéveloppement, une lésion cérébrale acquise.</a:t>
            </a:r>
          </a:p>
          <a:p>
            <a:endParaRPr lang="fr-FR" dirty="0"/>
          </a:p>
        </p:txBody>
      </p:sp>
      <p:sp>
        <p:nvSpPr>
          <p:cNvPr id="4" name="Espace réservé du numéro de diapositive 3">
            <a:extLst>
              <a:ext uri="{FF2B5EF4-FFF2-40B4-BE49-F238E27FC236}">
                <a16:creationId xmlns:a16="http://schemas.microsoft.com/office/drawing/2014/main" id="{E1674F11-64F7-15A5-C7A7-BEC0FDDFB06A}"/>
              </a:ext>
            </a:extLst>
          </p:cNvPr>
          <p:cNvSpPr>
            <a:spLocks noGrp="1"/>
          </p:cNvSpPr>
          <p:nvPr>
            <p:ph type="sldNum" sz="quarter" idx="12"/>
          </p:nvPr>
        </p:nvSpPr>
        <p:spPr/>
        <p:txBody>
          <a:bodyPr/>
          <a:lstStyle/>
          <a:p>
            <a:fld id="{C8100989-B75F-4602-84D8-19856CD6A586}" type="slidenum">
              <a:rPr lang="fr-FR" smtClean="0"/>
              <a:pPr/>
              <a:t>12</a:t>
            </a:fld>
            <a:endParaRPr lang="fr-FR" dirty="0"/>
          </a:p>
        </p:txBody>
      </p:sp>
    </p:spTree>
    <p:extLst>
      <p:ext uri="{BB962C8B-B14F-4D97-AF65-F5344CB8AC3E}">
        <p14:creationId xmlns:p14="http://schemas.microsoft.com/office/powerpoint/2010/main" val="3301749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4048" y="1212049"/>
            <a:ext cx="3960440" cy="2952328"/>
          </a:xfrm>
          <a:solidFill>
            <a:srgbClr val="FFFFFF"/>
          </a:solidFill>
          <a:ln>
            <a:solidFill>
              <a:srgbClr val="FF0000"/>
            </a:solidFill>
          </a:ln>
        </p:spPr>
        <p:txBody>
          <a:bodyPr>
            <a:noAutofit/>
          </a:bodyPr>
          <a:lstStyle/>
          <a:p>
            <a:pPr marL="0" lvl="0" indent="0">
              <a:buNone/>
            </a:pPr>
            <a:r>
              <a:rPr lang="fr-FR" sz="2000" b="1" dirty="0">
                <a:solidFill>
                  <a:srgbClr val="000000"/>
                </a:solidFill>
              </a:rPr>
              <a:t>Traitement des informations sensorielles et intégration perceptive</a:t>
            </a:r>
            <a:endParaRPr lang="fr-FR" sz="1600" dirty="0">
              <a:solidFill>
                <a:srgbClr val="000000"/>
              </a:solidFill>
            </a:endParaRPr>
          </a:p>
          <a:p>
            <a:pPr marL="0" lvl="0" indent="0">
              <a:buNone/>
            </a:pPr>
            <a:r>
              <a:rPr lang="fr-FR" sz="1600" b="0" dirty="0">
                <a:solidFill>
                  <a:srgbClr val="000000"/>
                </a:solidFill>
              </a:rPr>
              <a:t>L’altération de ces processus conduit à</a:t>
            </a:r>
          </a:p>
          <a:p>
            <a:pPr lvl="0">
              <a:buFontTx/>
              <a:buChar char="-"/>
            </a:pPr>
            <a:r>
              <a:rPr lang="fr-FR" sz="1600" b="0" dirty="0">
                <a:solidFill>
                  <a:srgbClr val="000000"/>
                </a:solidFill>
              </a:rPr>
              <a:t>des phénomènes d’hypo ou d’hyper sensorialité</a:t>
            </a:r>
          </a:p>
          <a:p>
            <a:pPr lvl="0">
              <a:buFontTx/>
              <a:buChar char="-"/>
            </a:pPr>
            <a:r>
              <a:rPr lang="fr-FR" sz="1600" b="0" dirty="0">
                <a:solidFill>
                  <a:srgbClr val="000000"/>
                </a:solidFill>
              </a:rPr>
              <a:t>la recherche ou à l’évitement des sensations, </a:t>
            </a:r>
          </a:p>
          <a:p>
            <a:pPr lvl="0">
              <a:buFontTx/>
              <a:buChar char="-"/>
            </a:pPr>
            <a:r>
              <a:rPr lang="fr-FR" sz="1600" b="0" dirty="0">
                <a:solidFill>
                  <a:srgbClr val="000000"/>
                </a:solidFill>
              </a:rPr>
              <a:t>l’impossibilité d’identifier une douleur, </a:t>
            </a:r>
          </a:p>
          <a:p>
            <a:pPr lvl="0">
              <a:buFontTx/>
              <a:buChar char="-"/>
            </a:pPr>
            <a:r>
              <a:rPr lang="fr-FR" sz="1600" b="0" dirty="0">
                <a:solidFill>
                  <a:srgbClr val="000000"/>
                </a:solidFill>
              </a:rPr>
              <a:t>Des hallucinations </a:t>
            </a:r>
          </a:p>
        </p:txBody>
      </p:sp>
      <p:sp>
        <p:nvSpPr>
          <p:cNvPr id="4" name="ZoneTexte 3"/>
          <p:cNvSpPr txBox="1"/>
          <p:nvPr/>
        </p:nvSpPr>
        <p:spPr>
          <a:xfrm>
            <a:off x="251520" y="1212049"/>
            <a:ext cx="4320480" cy="3016210"/>
          </a:xfrm>
          <a:prstGeom prst="rect">
            <a:avLst/>
          </a:prstGeom>
          <a:solidFill>
            <a:schemeClr val="bg1"/>
          </a:solidFill>
          <a:ln>
            <a:solidFill>
              <a:srgbClr val="FF0000"/>
            </a:solidFill>
          </a:ln>
        </p:spPr>
        <p:txBody>
          <a:bodyPr wrap="square" rtlCol="0">
            <a:spAutoFit/>
          </a:bodyPr>
          <a:lstStyle/>
          <a:p>
            <a:pPr lvl="0"/>
            <a:r>
              <a:rPr lang="fr-FR" sz="2000" b="1" dirty="0"/>
              <a:t>Cognition « froide »  </a:t>
            </a:r>
          </a:p>
          <a:p>
            <a:pPr lvl="0"/>
            <a:endParaRPr lang="fr-FR" sz="1400" b="1" dirty="0"/>
          </a:p>
          <a:p>
            <a:pPr lvl="1"/>
            <a:r>
              <a:rPr lang="fr-FR" sz="2000" b="1" dirty="0"/>
              <a:t>- Attention </a:t>
            </a:r>
            <a:r>
              <a:rPr lang="fr-FR" sz="2000" dirty="0"/>
              <a:t>: </a:t>
            </a:r>
            <a:r>
              <a:rPr lang="fr-FR" sz="1600" dirty="0"/>
              <a:t>focalisation attentionnelle, sélection des informations, attention soutenue, attention partagée </a:t>
            </a:r>
            <a:r>
              <a:rPr lang="is-IS" sz="1600" dirty="0"/>
              <a:t>…</a:t>
            </a:r>
            <a:endParaRPr lang="fr-FR" sz="1100" dirty="0"/>
          </a:p>
          <a:p>
            <a:pPr lvl="1"/>
            <a:r>
              <a:rPr lang="fr-FR" sz="2000" b="1" dirty="0"/>
              <a:t>- Mémoire(s) </a:t>
            </a:r>
          </a:p>
          <a:p>
            <a:pPr lvl="1"/>
            <a:r>
              <a:rPr lang="fr-FR" sz="2000" b="1" dirty="0"/>
              <a:t>- Fonctions exécutives :</a:t>
            </a:r>
            <a:r>
              <a:rPr lang="fr-FR" sz="2000" dirty="0"/>
              <a:t> </a:t>
            </a:r>
            <a:r>
              <a:rPr lang="fr-FR" sz="1600" dirty="0"/>
              <a:t>Compétences  permettant la planification, l’exécution, la coordination des activités, en associant plusieurs tâches, en s’adaptant au contexte de manière flexible et en gérant le temps. </a:t>
            </a:r>
          </a:p>
        </p:txBody>
      </p:sp>
      <p:sp>
        <p:nvSpPr>
          <p:cNvPr id="5" name="ZoneTexte 4"/>
          <p:cNvSpPr txBox="1"/>
          <p:nvPr/>
        </p:nvSpPr>
        <p:spPr>
          <a:xfrm>
            <a:off x="251520" y="4335581"/>
            <a:ext cx="8712968" cy="892552"/>
          </a:xfrm>
          <a:prstGeom prst="rect">
            <a:avLst/>
          </a:prstGeom>
          <a:solidFill>
            <a:srgbClr val="FFFFFF"/>
          </a:solidFill>
          <a:ln>
            <a:solidFill>
              <a:srgbClr val="FF0000"/>
            </a:solidFill>
          </a:ln>
        </p:spPr>
        <p:txBody>
          <a:bodyPr wrap="square" rtlCol="0">
            <a:spAutoFit/>
          </a:bodyPr>
          <a:lstStyle/>
          <a:p>
            <a:r>
              <a:rPr lang="fr-FR" sz="2000" b="1" dirty="0">
                <a:solidFill>
                  <a:srgbClr val="000000"/>
                </a:solidFill>
              </a:rPr>
              <a:t>Motivation : </a:t>
            </a:r>
            <a:endParaRPr lang="fr-FR" sz="1050" b="1" dirty="0">
              <a:solidFill>
                <a:srgbClr val="000000"/>
              </a:solidFill>
            </a:endParaRPr>
          </a:p>
          <a:p>
            <a:r>
              <a:rPr lang="fr-FR" sz="1600" dirty="0">
                <a:solidFill>
                  <a:srgbClr val="000000"/>
                </a:solidFill>
              </a:rPr>
              <a:t>Capacité à se mobiliser pour initier et accomplir des actions de base, ainsi que pour anticiper, entreprendre ou persévérer dans un projet. </a:t>
            </a:r>
          </a:p>
        </p:txBody>
      </p:sp>
      <p:sp>
        <p:nvSpPr>
          <p:cNvPr id="6" name="Rectangle 5"/>
          <p:cNvSpPr/>
          <p:nvPr/>
        </p:nvSpPr>
        <p:spPr>
          <a:xfrm>
            <a:off x="251520" y="5517232"/>
            <a:ext cx="8552953" cy="1015663"/>
          </a:xfrm>
          <a:prstGeom prst="rect">
            <a:avLst/>
          </a:prstGeom>
        </p:spPr>
        <p:txBody>
          <a:bodyPr wrap="square">
            <a:spAutoFit/>
          </a:bodyPr>
          <a:lstStyle/>
          <a:p>
            <a:r>
              <a:rPr lang="fr-FR" sz="1200" dirty="0"/>
              <a:t>Traité de réhabilitation psychosociale. Sous la direction de Nicolas Franck. 2018,Masson Paris</a:t>
            </a:r>
          </a:p>
          <a:p>
            <a:r>
              <a:rPr lang="fr-FR" sz="1200" dirty="0"/>
              <a:t>Antoinette Prouteau Neuropsychologie clinique de la schizophrénie, 280 p, 2011, </a:t>
            </a:r>
            <a:r>
              <a:rPr lang="fr-FR" sz="1200" dirty="0" err="1"/>
              <a:t>Dunod</a:t>
            </a:r>
            <a:r>
              <a:rPr lang="fr-FR" sz="1200" dirty="0"/>
              <a:t> Paris</a:t>
            </a:r>
          </a:p>
          <a:p>
            <a:r>
              <a:rPr lang="fr-FR" sz="1200" dirty="0"/>
              <a:t>Roux P, et al (2019) </a:t>
            </a:r>
            <a:r>
              <a:rPr lang="fr-FR" sz="1200" i="1" dirty="0" err="1"/>
              <a:t>Psychological</a:t>
            </a:r>
            <a:r>
              <a:rPr lang="fr-FR" sz="1200" i="1" dirty="0"/>
              <a:t> </a:t>
            </a:r>
            <a:r>
              <a:rPr lang="fr-FR" sz="1200" i="1" dirty="0" err="1"/>
              <a:t>Medicine</a:t>
            </a:r>
            <a:r>
              <a:rPr lang="fr-FR" sz="1200" i="1" dirty="0"/>
              <a:t> </a:t>
            </a:r>
            <a:r>
              <a:rPr lang="fr-FR" sz="1200" dirty="0"/>
              <a:t>49, 519–527.  </a:t>
            </a:r>
          </a:p>
          <a:p>
            <a:r>
              <a:rPr lang="en-US" sz="1200" dirty="0" err="1"/>
              <a:t>Florine</a:t>
            </a:r>
            <a:r>
              <a:rPr lang="en-US" sz="1200" dirty="0"/>
              <a:t> </a:t>
            </a:r>
            <a:r>
              <a:rPr lang="en-US" sz="1200" dirty="0" err="1"/>
              <a:t>Dellapiazza</a:t>
            </a:r>
            <a:r>
              <a:rPr lang="en-US" sz="1200" dirty="0"/>
              <a:t> &amp; Amaria </a:t>
            </a:r>
            <a:r>
              <a:rPr lang="en-US" sz="1200" dirty="0" err="1"/>
              <a:t>Baghdadli</a:t>
            </a:r>
            <a:r>
              <a:rPr lang="en-US" sz="1200" dirty="0"/>
              <a:t> Journal of Autism and Developmental Disorders (2019) </a:t>
            </a:r>
            <a:r>
              <a:rPr lang="en-US" sz="1200" u="sng" dirty="0">
                <a:hlinkClick r:id="rId3"/>
              </a:rPr>
              <a:t>https://doi.org/10.1007/s10803-019-03970-w</a:t>
            </a:r>
            <a:r>
              <a:rPr lang="en-US" sz="1200" dirty="0"/>
              <a:t>, 20192019</a:t>
            </a:r>
          </a:p>
        </p:txBody>
      </p:sp>
      <p:sp>
        <p:nvSpPr>
          <p:cNvPr id="8" name="Titre 7">
            <a:extLst>
              <a:ext uri="{FF2B5EF4-FFF2-40B4-BE49-F238E27FC236}">
                <a16:creationId xmlns:a16="http://schemas.microsoft.com/office/drawing/2014/main" id="{9E732261-8B76-941E-6088-FA4C51FE6431}"/>
              </a:ext>
            </a:extLst>
          </p:cNvPr>
          <p:cNvSpPr>
            <a:spLocks noGrp="1"/>
          </p:cNvSpPr>
          <p:nvPr>
            <p:ph type="title"/>
          </p:nvPr>
        </p:nvSpPr>
        <p:spPr>
          <a:xfrm>
            <a:off x="457200" y="543818"/>
            <a:ext cx="8229600" cy="668231"/>
          </a:xfrm>
        </p:spPr>
        <p:txBody>
          <a:bodyPr>
            <a:normAutofit/>
          </a:bodyPr>
          <a:lstStyle/>
          <a:p>
            <a:r>
              <a:rPr lang="fr-FR" sz="2400" dirty="0"/>
              <a:t>Consensus sur les fonctions cognitives concernées</a:t>
            </a:r>
          </a:p>
        </p:txBody>
      </p:sp>
    </p:spTree>
    <p:extLst>
      <p:ext uri="{BB962C8B-B14F-4D97-AF65-F5344CB8AC3E}">
        <p14:creationId xmlns:p14="http://schemas.microsoft.com/office/powerpoint/2010/main" val="1631216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624" y="1340769"/>
            <a:ext cx="5184488" cy="2088232"/>
          </a:xfrm>
          <a:solidFill>
            <a:srgbClr val="FFFFFF"/>
          </a:solidFill>
          <a:ln>
            <a:solidFill>
              <a:srgbClr val="FF0000"/>
            </a:solidFill>
          </a:ln>
        </p:spPr>
        <p:txBody>
          <a:bodyPr>
            <a:noAutofit/>
          </a:bodyPr>
          <a:lstStyle/>
          <a:p>
            <a:pPr marL="0" indent="0">
              <a:buNone/>
            </a:pPr>
            <a:r>
              <a:rPr lang="fr-FR" sz="1800" b="1" dirty="0"/>
              <a:t>Cognition sociale / naviguer dans un environnement social</a:t>
            </a:r>
            <a:endParaRPr lang="fr-FR" sz="1600" b="1" dirty="0"/>
          </a:p>
          <a:p>
            <a:pPr marL="0" indent="0">
              <a:buNone/>
            </a:pPr>
            <a:r>
              <a:rPr lang="fr-FR" sz="1800" b="0" dirty="0"/>
              <a:t>Compétences permettant le décodage et la compréhension des émotions, et permettant  d’interagir et de communiquer avec autrui en comprenant ses désirs, ses croyances, ses pensées, ses intentions</a:t>
            </a:r>
            <a:endParaRPr lang="fr-FR" sz="1600" b="0" dirty="0"/>
          </a:p>
        </p:txBody>
      </p:sp>
      <p:pic>
        <p:nvPicPr>
          <p:cNvPr id="4" name="Image 1" descr="Master_présentations_RR2011_EB"/>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3103" y="1340154"/>
            <a:ext cx="3025361" cy="2269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395536" y="3680478"/>
            <a:ext cx="8352928" cy="1477328"/>
          </a:xfrm>
          <a:prstGeom prst="rect">
            <a:avLst/>
          </a:prstGeom>
          <a:solidFill>
            <a:srgbClr val="FFFFFF"/>
          </a:solidFill>
          <a:ln>
            <a:solidFill>
              <a:srgbClr val="FF0000"/>
            </a:solidFill>
          </a:ln>
        </p:spPr>
        <p:txBody>
          <a:bodyPr wrap="square" rtlCol="0">
            <a:spAutoFit/>
          </a:bodyPr>
          <a:lstStyle/>
          <a:p>
            <a:pPr lvl="0"/>
            <a:r>
              <a:rPr lang="fr-FR" b="1" dirty="0">
                <a:solidFill>
                  <a:srgbClr val="000000"/>
                </a:solidFill>
              </a:rPr>
              <a:t>Métacognition / Insight : </a:t>
            </a:r>
          </a:p>
          <a:p>
            <a:pPr lvl="0"/>
            <a:r>
              <a:rPr lang="fr-FR" dirty="0">
                <a:solidFill>
                  <a:srgbClr val="000000"/>
                </a:solidFill>
              </a:rPr>
              <a:t>Compétences permettant l’évaluation de ses capacités et de la qualité de ses réalisations, la conscience de ses troubles,  la reconnaissance et la prise en compte de ses limites, la capacité à prendre des décisions adaptées et à demander de l’aide ou prendre soin de sa santé</a:t>
            </a:r>
          </a:p>
        </p:txBody>
      </p:sp>
      <p:sp>
        <p:nvSpPr>
          <p:cNvPr id="6" name="ZoneTexte 5"/>
          <p:cNvSpPr txBox="1"/>
          <p:nvPr/>
        </p:nvSpPr>
        <p:spPr>
          <a:xfrm>
            <a:off x="179512" y="5257678"/>
            <a:ext cx="8784976" cy="1200329"/>
          </a:xfrm>
          <a:prstGeom prst="rect">
            <a:avLst/>
          </a:prstGeom>
          <a:noFill/>
        </p:spPr>
        <p:txBody>
          <a:bodyPr wrap="square" rtlCol="0">
            <a:spAutoFit/>
          </a:bodyPr>
          <a:lstStyle/>
          <a:p>
            <a:r>
              <a:rPr lang="fr-FR" sz="1200" dirty="0"/>
              <a:t>Traité de réhabilitation psychosociale. Sous la direction de Nicolas Franck. 2018,Masson Paris</a:t>
            </a:r>
          </a:p>
          <a:p>
            <a:r>
              <a:rPr lang="en-GB" sz="1200" dirty="0"/>
              <a:t>Fett A-KJ, </a:t>
            </a:r>
            <a:r>
              <a:rPr lang="en-GB" sz="1200" dirty="0" err="1"/>
              <a:t>Viechtbauer</a:t>
            </a:r>
            <a:r>
              <a:rPr lang="en-GB" sz="1200" dirty="0"/>
              <a:t> W, Penn DL, van </a:t>
            </a:r>
            <a:r>
              <a:rPr lang="en-GB" sz="1200" dirty="0" err="1"/>
              <a:t>Os</a:t>
            </a:r>
            <a:r>
              <a:rPr lang="en-GB" sz="1200" dirty="0"/>
              <a:t> J, </a:t>
            </a:r>
            <a:r>
              <a:rPr lang="en-GB" sz="1200" dirty="0" err="1"/>
              <a:t>Krabbendam</a:t>
            </a:r>
            <a:r>
              <a:rPr lang="en-GB" sz="1200" dirty="0"/>
              <a:t> L (2011). </a:t>
            </a:r>
            <a:r>
              <a:rPr lang="en-GB" sz="1200" i="1" dirty="0"/>
              <a:t>Neuroscience &amp; </a:t>
            </a:r>
            <a:r>
              <a:rPr lang="en-GB" sz="1200" i="1" dirty="0" err="1"/>
              <a:t>Biobehavioral</a:t>
            </a:r>
            <a:r>
              <a:rPr lang="en-GB" sz="1200" i="1" dirty="0"/>
              <a:t> Reviews</a:t>
            </a:r>
            <a:r>
              <a:rPr lang="en-GB" sz="1200" dirty="0"/>
              <a:t> 35, 573–588.</a:t>
            </a:r>
          </a:p>
          <a:p>
            <a:r>
              <a:rPr lang="en-GB" sz="1200" dirty="0"/>
              <a:t>Gur RE, Moore TM, Calkins ME, </a:t>
            </a:r>
            <a:r>
              <a:rPr lang="en-GB" sz="1200" dirty="0" err="1"/>
              <a:t>Ruparel</a:t>
            </a:r>
            <a:r>
              <a:rPr lang="en-GB" sz="1200" dirty="0"/>
              <a:t> K, Gur RC (2017)  </a:t>
            </a:r>
            <a:r>
              <a:rPr lang="en-GB" sz="1200" i="1" dirty="0"/>
              <a:t>Biological Psychiatry. Cognitive Neuroscience and Neuroimaging</a:t>
            </a:r>
            <a:r>
              <a:rPr lang="en-GB" sz="1200" dirty="0"/>
              <a:t> 2, 502–509.</a:t>
            </a:r>
          </a:p>
          <a:p>
            <a:r>
              <a:rPr lang="en-GB" sz="1200" dirty="0"/>
              <a:t>David AS, Bedford N, </a:t>
            </a:r>
            <a:r>
              <a:rPr lang="en-GB" sz="1200" dirty="0" err="1"/>
              <a:t>Wiffen</a:t>
            </a:r>
            <a:r>
              <a:rPr lang="en-GB" sz="1200" dirty="0"/>
              <a:t> B, </a:t>
            </a:r>
            <a:r>
              <a:rPr lang="en-GB" sz="1200" dirty="0" err="1"/>
              <a:t>Gilleen</a:t>
            </a:r>
            <a:r>
              <a:rPr lang="en-GB" sz="1200" dirty="0"/>
              <a:t> J (2012) </a:t>
            </a:r>
            <a:r>
              <a:rPr lang="en-GB" sz="1200" i="1" dirty="0"/>
              <a:t>Philosophical Transactions of the Royal Society of London. Series B, Biological Sciences</a:t>
            </a:r>
            <a:r>
              <a:rPr lang="en-GB" sz="1200" dirty="0"/>
              <a:t> 367, 1379–1390.</a:t>
            </a:r>
          </a:p>
          <a:p>
            <a:r>
              <a:rPr lang="en-GB" sz="1200" dirty="0"/>
              <a:t>Davies G, Greenwood K (2020). </a:t>
            </a:r>
            <a:r>
              <a:rPr lang="en-GB" sz="1200" i="1" dirty="0"/>
              <a:t>Journal of Mental Health (Abingdon, England)</a:t>
            </a:r>
            <a:r>
              <a:rPr lang="en-GB" sz="1200" dirty="0"/>
              <a:t> 29, 496–505</a:t>
            </a:r>
            <a:endParaRPr lang="fr-FR" sz="1200" dirty="0"/>
          </a:p>
        </p:txBody>
      </p:sp>
      <p:sp>
        <p:nvSpPr>
          <p:cNvPr id="8" name="Titre 7">
            <a:extLst>
              <a:ext uri="{FF2B5EF4-FFF2-40B4-BE49-F238E27FC236}">
                <a16:creationId xmlns:a16="http://schemas.microsoft.com/office/drawing/2014/main" id="{463F67DB-44AB-1E2B-D9D9-A6611C01B862}"/>
              </a:ext>
            </a:extLst>
          </p:cNvPr>
          <p:cNvSpPr>
            <a:spLocks noGrp="1"/>
          </p:cNvSpPr>
          <p:nvPr>
            <p:ph type="title"/>
          </p:nvPr>
        </p:nvSpPr>
        <p:spPr/>
        <p:txBody>
          <a:bodyPr>
            <a:normAutofit/>
          </a:bodyPr>
          <a:lstStyle/>
          <a:p>
            <a:r>
              <a:rPr lang="fr-FR" sz="2400" dirty="0"/>
              <a:t>Consensus sur les fonctions cognitives concernées</a:t>
            </a:r>
          </a:p>
        </p:txBody>
      </p:sp>
    </p:spTree>
    <p:extLst>
      <p:ext uri="{BB962C8B-B14F-4D97-AF65-F5344CB8AC3E}">
        <p14:creationId xmlns:p14="http://schemas.microsoft.com/office/powerpoint/2010/main" val="3963711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772816"/>
            <a:ext cx="8229600" cy="4392488"/>
          </a:xfrm>
        </p:spPr>
        <p:txBody>
          <a:bodyPr>
            <a:noAutofit/>
          </a:bodyPr>
          <a:lstStyle/>
          <a:p>
            <a:r>
              <a:rPr lang="fr-FR" sz="2000" b="1" dirty="0"/>
              <a:t>Les troubles de la cognition sociale </a:t>
            </a:r>
            <a:r>
              <a:rPr lang="fr-FR" sz="2000" b="0" dirty="0"/>
              <a:t>dans le critère d’éligibilité :</a:t>
            </a:r>
          </a:p>
          <a:p>
            <a:pPr marL="0" indent="0">
              <a:buNone/>
            </a:pPr>
            <a:r>
              <a:rPr lang="fr-FR" sz="2000" b="0" i="1" dirty="0"/>
              <a:t>      « maitriser son comportement dans ses relations avec autrui »</a:t>
            </a:r>
            <a:r>
              <a:rPr lang="fr-FR" sz="2000" b="1" i="1" dirty="0"/>
              <a:t> </a:t>
            </a:r>
          </a:p>
          <a:p>
            <a:r>
              <a:rPr lang="fr-FR" sz="2000" b="1" dirty="0"/>
              <a:t>Les difficultés d’initiation de l’action </a:t>
            </a:r>
            <a:r>
              <a:rPr lang="fr-FR" sz="2000" b="0" dirty="0"/>
              <a:t>par la prise en compte du besoin de stimulation dans la cotation des niveaux de difficulté à réaliser les activités et l’utilisation de l’adverbe « spontanément »  (qui se produit de soi-même, sans intervention extérieure) : la personne peut entreprendre l’activité de sa propre initiative, sans stimulation de la part d’un tiers, sans rappel par une personne ou un instrument de l’opportunité de faire l’activité</a:t>
            </a:r>
          </a:p>
          <a:p>
            <a:pPr>
              <a:buFontTx/>
              <a:buChar char="-"/>
            </a:pPr>
            <a:endParaRPr lang="fr-FR" sz="2000" b="0" dirty="0"/>
          </a:p>
          <a:p>
            <a:pPr marL="0" indent="0">
              <a:buNone/>
            </a:pPr>
            <a:r>
              <a:rPr lang="fr-FR" sz="2000" dirty="0"/>
              <a:t>(</a:t>
            </a:r>
            <a:r>
              <a:rPr lang="fr-FR" sz="2000" b="1" i="1" dirty="0"/>
              <a:t>« la difficulté est absolue lorsque l’activité ne peut pas être réalisée sans aide, y compris la stimulation, par la personne elle-même »</a:t>
            </a:r>
            <a:r>
              <a:rPr lang="fr-FR" sz="2000" dirty="0"/>
              <a:t>)</a:t>
            </a:r>
          </a:p>
          <a:p>
            <a:pPr>
              <a:buFontTx/>
              <a:buChar char="-"/>
            </a:pPr>
            <a:endParaRPr lang="fr-FR" sz="2000" dirty="0"/>
          </a:p>
          <a:p>
            <a:pPr>
              <a:buFontTx/>
              <a:buChar char="-"/>
            </a:pPr>
            <a:endParaRPr lang="fr-FR" sz="2000" dirty="0"/>
          </a:p>
          <a:p>
            <a:pPr>
              <a:buFontTx/>
              <a:buChar char="-"/>
            </a:pPr>
            <a:endParaRPr lang="fr-FR" sz="2000" dirty="0"/>
          </a:p>
          <a:p>
            <a:pPr marL="0" indent="0">
              <a:buNone/>
            </a:pPr>
            <a:endParaRPr lang="fr-FR" sz="2000" dirty="0"/>
          </a:p>
          <a:p>
            <a:pPr lvl="1"/>
            <a:endParaRPr lang="fr-FR" sz="1800" dirty="0"/>
          </a:p>
        </p:txBody>
      </p:sp>
      <p:sp>
        <p:nvSpPr>
          <p:cNvPr id="6" name="Titre 5">
            <a:extLst>
              <a:ext uri="{FF2B5EF4-FFF2-40B4-BE49-F238E27FC236}">
                <a16:creationId xmlns:a16="http://schemas.microsoft.com/office/drawing/2014/main" id="{F70C149A-2C84-6672-7C02-BC6402C4C51A}"/>
              </a:ext>
            </a:extLst>
          </p:cNvPr>
          <p:cNvSpPr>
            <a:spLocks noGrp="1"/>
          </p:cNvSpPr>
          <p:nvPr>
            <p:ph type="title"/>
          </p:nvPr>
        </p:nvSpPr>
        <p:spPr>
          <a:xfrm>
            <a:off x="457200" y="548680"/>
            <a:ext cx="8075240" cy="792088"/>
          </a:xfrm>
        </p:spPr>
        <p:txBody>
          <a:bodyPr>
            <a:noAutofit/>
          </a:bodyPr>
          <a:lstStyle/>
          <a:p>
            <a:r>
              <a:rPr lang="fr-FR" sz="2400" dirty="0"/>
              <a:t>Les fonctions mentales déjà prises en compte dans l’annexe 2-5, avant le décret d’avril 2022</a:t>
            </a:r>
          </a:p>
        </p:txBody>
      </p:sp>
    </p:spTree>
    <p:extLst>
      <p:ext uri="{BB962C8B-B14F-4D97-AF65-F5344CB8AC3E}">
        <p14:creationId xmlns:p14="http://schemas.microsoft.com/office/powerpoint/2010/main" val="3804890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124744"/>
            <a:ext cx="8712968" cy="5189438"/>
          </a:xfrm>
        </p:spPr>
        <p:txBody>
          <a:bodyPr>
            <a:noAutofit/>
          </a:bodyPr>
          <a:lstStyle/>
          <a:p>
            <a:r>
              <a:rPr lang="fr-FR" sz="2000" b="1" dirty="0"/>
              <a:t>les troubles des fonctions exécutives, attentionnelles et mnésiques </a:t>
            </a:r>
            <a:r>
              <a:rPr lang="fr-FR" sz="2000" b="0" dirty="0"/>
              <a:t>dont les retentissements fonctionnels s’observent au </a:t>
            </a:r>
            <a:r>
              <a:rPr lang="fr-FR" sz="2000" b="0" dirty="0">
                <a:ea typeface="MS Mincho" panose="02020609040205080304" pitchFamily="49" charset="-128"/>
                <a:cs typeface="Times New Roman" panose="02020603050405020304" pitchFamily="18" charset="0"/>
              </a:rPr>
              <a:t>chapitre 2 « tâches et exigences générales » de la CIF et la CIF EA relatif à la réalisation de tâches uniques ou multiples, l’organisation de routines quotidiennes et la gestion du stress, se retrouvent</a:t>
            </a:r>
            <a:r>
              <a:rPr lang="fr-FR" sz="1700" b="0" dirty="0">
                <a:ea typeface="MS Mincho" panose="02020609040205080304" pitchFamily="49" charset="-128"/>
                <a:cs typeface="Times New Roman" panose="02020603050405020304" pitchFamily="18" charset="0"/>
              </a:rPr>
              <a:t> </a:t>
            </a:r>
          </a:p>
          <a:p>
            <a:pPr lvl="1">
              <a:buFont typeface="Wingdings" pitchFamily="2" charset="2"/>
              <a:buChar char="ü"/>
            </a:pPr>
            <a:r>
              <a:rPr lang="fr-FR" sz="1700" b="0" dirty="0">
                <a:ea typeface="MS Mincho" panose="02020609040205080304" pitchFamily="49" charset="-128"/>
                <a:cs typeface="Times New Roman" panose="02020603050405020304" pitchFamily="18" charset="0"/>
              </a:rPr>
              <a:t>à l’activité « Entreprendre des tâches multiples » qui est une des 20 activités à coter pour l’éligibilité générale à la PCH</a:t>
            </a:r>
          </a:p>
          <a:p>
            <a:pPr lvl="1">
              <a:buFont typeface="Wingdings" pitchFamily="2" charset="2"/>
              <a:buChar char="ü"/>
            </a:pPr>
            <a:r>
              <a:rPr lang="fr-FR" sz="1700" b="0" dirty="0">
                <a:ea typeface="MS Mincho" panose="02020609040205080304" pitchFamily="49" charset="-128"/>
                <a:cs typeface="Times New Roman" panose="02020603050405020304" pitchFamily="18" charset="0"/>
              </a:rPr>
              <a:t>à l’acte essentiel « La réalisation des tâches multiples » qui est coté pour l’éligibilité à l’élément aides humaines</a:t>
            </a:r>
          </a:p>
          <a:p>
            <a:pPr lvl="1">
              <a:buFont typeface="Wingdings" pitchFamily="2" charset="2"/>
              <a:buChar char="ü"/>
            </a:pPr>
            <a:r>
              <a:rPr lang="fr-FR" sz="1700" b="0" dirty="0">
                <a:ea typeface="MS Mincho" panose="02020609040205080304" pitchFamily="49" charset="-128"/>
                <a:cs typeface="Times New Roman" panose="02020603050405020304" pitchFamily="18" charset="0"/>
              </a:rPr>
              <a:t> au soutien à l’autonomie et à la surveillance régulière.</a:t>
            </a:r>
          </a:p>
          <a:p>
            <a:r>
              <a:rPr lang="fr-FR" sz="2000" b="1" dirty="0"/>
              <a:t>l’extrême vulnérabilité au stress et à l’imprévu </a:t>
            </a:r>
            <a:r>
              <a:rPr lang="fr-FR" sz="2000" b="0" dirty="0"/>
              <a:t>qui s’observe dans l’activité de la CIF : </a:t>
            </a:r>
            <a:r>
              <a:rPr lang="fr-FR" sz="2000" b="0" i="1" dirty="0">
                <a:solidFill>
                  <a:srgbClr val="000000"/>
                </a:solidFill>
                <a:ea typeface="MS Mincho" panose="02020609040205080304" pitchFamily="49" charset="-128"/>
                <a:cs typeface="Times New Roman" panose="02020603050405020304" pitchFamily="18" charset="0"/>
              </a:rPr>
              <a:t>« Gérer le stress et gérer son comportement, faire face à l’imprévu, à une crise, à la nouveauté » se retrouve</a:t>
            </a:r>
          </a:p>
          <a:p>
            <a:pPr lvl="1">
              <a:buFont typeface="Wingdings" pitchFamily="2" charset="2"/>
              <a:buChar char="ü"/>
            </a:pPr>
            <a:r>
              <a:rPr lang="fr-FR" sz="1700" b="0" dirty="0">
                <a:solidFill>
                  <a:srgbClr val="000000"/>
                </a:solidFill>
                <a:ea typeface="MS Mincho" panose="02020609040205080304" pitchFamily="49" charset="-128"/>
                <a:cs typeface="Times New Roman" panose="02020603050405020304" pitchFamily="18" charset="0"/>
              </a:rPr>
              <a:t>À l’activité maîtriser son comportement</a:t>
            </a:r>
          </a:p>
          <a:p>
            <a:pPr lvl="1">
              <a:buFont typeface="Wingdings" pitchFamily="2" charset="2"/>
              <a:buChar char="ü"/>
            </a:pPr>
            <a:r>
              <a:rPr lang="fr-FR" sz="1700" b="0" dirty="0">
                <a:solidFill>
                  <a:srgbClr val="000000"/>
                </a:solidFill>
                <a:ea typeface="MS Mincho" panose="02020609040205080304" pitchFamily="49" charset="-128"/>
                <a:cs typeface="Times New Roman" panose="02020603050405020304" pitchFamily="18" charset="0"/>
              </a:rPr>
              <a:t>À l’acte essentiel la maîtrise de son comportement</a:t>
            </a:r>
          </a:p>
          <a:p>
            <a:pPr lvl="1">
              <a:buFont typeface="Wingdings" pitchFamily="2" charset="2"/>
              <a:buChar char="ü"/>
            </a:pPr>
            <a:r>
              <a:rPr lang="fr-FR" sz="1700" dirty="0">
                <a:solidFill>
                  <a:srgbClr val="000000"/>
                </a:solidFill>
                <a:ea typeface="MS Mincho" panose="02020609040205080304" pitchFamily="49" charset="-128"/>
                <a:cs typeface="Times New Roman" panose="02020603050405020304" pitchFamily="18" charset="0"/>
              </a:rPr>
              <a:t>Au soutien à l’autonomie et à la surveillance régulière</a:t>
            </a:r>
            <a:endParaRPr lang="fr-FR" sz="800" b="1" i="1" dirty="0">
              <a:solidFill>
                <a:srgbClr val="000000"/>
              </a:solidFill>
              <a:ea typeface="MS Mincho" panose="02020609040205080304" pitchFamily="49" charset="-128"/>
              <a:cs typeface="Times New Roman" panose="02020603050405020304" pitchFamily="18" charset="0"/>
            </a:endParaRPr>
          </a:p>
          <a:p>
            <a:r>
              <a:rPr lang="fr-FR" sz="2000" b="1" dirty="0"/>
              <a:t>Les troubles de la métacognition </a:t>
            </a:r>
            <a:r>
              <a:rPr lang="fr-FR" sz="2000" b="0" dirty="0"/>
              <a:t> s’observent dans les difficultés dans l’activité de la CIF </a:t>
            </a:r>
            <a:r>
              <a:rPr lang="fr-FR" sz="2000" b="0" i="1" dirty="0"/>
              <a:t>« Prendre soin de sa santé » </a:t>
            </a:r>
          </a:p>
          <a:p>
            <a:pPr>
              <a:buFontTx/>
              <a:buChar char="-"/>
            </a:pPr>
            <a:endParaRPr lang="fr-FR" sz="800" b="0" i="1" dirty="0">
              <a:solidFill>
                <a:srgbClr val="000000"/>
              </a:solidFill>
              <a:ea typeface="MS Mincho" panose="02020609040205080304" pitchFamily="49" charset="-128"/>
              <a:cs typeface="Times New Roman" panose="02020603050405020304" pitchFamily="18" charset="0"/>
            </a:endParaRPr>
          </a:p>
          <a:p>
            <a:pPr marL="0" indent="0">
              <a:buNone/>
            </a:pPr>
            <a:endParaRPr lang="fr-FR" sz="2000" dirty="0"/>
          </a:p>
          <a:p>
            <a:pPr marL="0" indent="0">
              <a:buNone/>
            </a:pPr>
            <a:endParaRPr lang="fr-FR" sz="2000" dirty="0"/>
          </a:p>
          <a:p>
            <a:pPr marL="0" indent="0">
              <a:buNone/>
            </a:pPr>
            <a:endParaRPr lang="fr-FR" sz="2000" b="1" i="1" dirty="0">
              <a:ea typeface="MS Mincho" panose="02020609040205080304" pitchFamily="49" charset="-128"/>
              <a:cs typeface="Times New Roman" panose="02020603050405020304" pitchFamily="18" charset="0"/>
            </a:endParaRPr>
          </a:p>
          <a:p>
            <a:pPr marL="0" indent="0">
              <a:buNone/>
            </a:pPr>
            <a:endParaRPr lang="fr-FR" sz="2000" b="1" dirty="0">
              <a:ea typeface="MS Mincho" panose="02020609040205080304" pitchFamily="49" charset="-128"/>
              <a:cs typeface="Times New Roman" panose="02020603050405020304" pitchFamily="18" charset="0"/>
            </a:endParaRPr>
          </a:p>
          <a:p>
            <a:pPr marL="0" indent="0">
              <a:buNone/>
            </a:pPr>
            <a:endParaRPr lang="fr-FR" sz="2000" dirty="0"/>
          </a:p>
          <a:p>
            <a:endParaRPr lang="fr-FR" sz="2000" dirty="0"/>
          </a:p>
          <a:p>
            <a:pPr marL="0" indent="0">
              <a:buNone/>
            </a:pPr>
            <a:endParaRPr lang="fr-FR" sz="2000" dirty="0"/>
          </a:p>
        </p:txBody>
      </p:sp>
      <p:sp>
        <p:nvSpPr>
          <p:cNvPr id="5" name="Titre 4">
            <a:extLst>
              <a:ext uri="{FF2B5EF4-FFF2-40B4-BE49-F238E27FC236}">
                <a16:creationId xmlns:a16="http://schemas.microsoft.com/office/drawing/2014/main" id="{C92A8B58-4C85-01D1-4023-E6A7CD965B27}"/>
              </a:ext>
            </a:extLst>
          </p:cNvPr>
          <p:cNvSpPr>
            <a:spLocks noGrp="1"/>
          </p:cNvSpPr>
          <p:nvPr>
            <p:ph type="title"/>
          </p:nvPr>
        </p:nvSpPr>
        <p:spPr>
          <a:xfrm>
            <a:off x="457200" y="543818"/>
            <a:ext cx="8229600" cy="436910"/>
          </a:xfrm>
        </p:spPr>
        <p:txBody>
          <a:bodyPr>
            <a:noAutofit/>
          </a:bodyPr>
          <a:lstStyle/>
          <a:p>
            <a:r>
              <a:rPr lang="fr-FR" sz="2000" dirty="0"/>
              <a:t>Les fonctions mentales prises en compte avec le décret de 2022</a:t>
            </a:r>
          </a:p>
        </p:txBody>
      </p:sp>
    </p:spTree>
    <p:extLst>
      <p:ext uri="{BB962C8B-B14F-4D97-AF65-F5344CB8AC3E}">
        <p14:creationId xmlns:p14="http://schemas.microsoft.com/office/powerpoint/2010/main" val="1809066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70F425-0CB2-0241-A5C0-BDFD6FB063C0}"/>
              </a:ext>
            </a:extLst>
          </p:cNvPr>
          <p:cNvSpPr>
            <a:spLocks noGrp="1"/>
          </p:cNvSpPr>
          <p:nvPr>
            <p:ph type="title"/>
          </p:nvPr>
        </p:nvSpPr>
        <p:spPr/>
        <p:txBody>
          <a:bodyPr>
            <a:normAutofit/>
          </a:bodyPr>
          <a:lstStyle/>
          <a:p>
            <a:r>
              <a:rPr lang="fr-FR" sz="2400" dirty="0"/>
              <a:t>Le traitement du dossier de demande de PCH : point sur le GEVA</a:t>
            </a:r>
          </a:p>
        </p:txBody>
      </p:sp>
      <p:sp>
        <p:nvSpPr>
          <p:cNvPr id="3" name="Espace réservé du contenu 2">
            <a:extLst>
              <a:ext uri="{FF2B5EF4-FFF2-40B4-BE49-F238E27FC236}">
                <a16:creationId xmlns:a16="http://schemas.microsoft.com/office/drawing/2014/main" id="{9D96BB31-83C0-E2F4-B1E0-B5B01F93E7E5}"/>
              </a:ext>
            </a:extLst>
          </p:cNvPr>
          <p:cNvSpPr>
            <a:spLocks noGrp="1"/>
          </p:cNvSpPr>
          <p:nvPr>
            <p:ph idx="1"/>
          </p:nvPr>
        </p:nvSpPr>
        <p:spPr>
          <a:xfrm>
            <a:off x="457200" y="1628800"/>
            <a:ext cx="8229600" cy="4608512"/>
          </a:xfrm>
        </p:spPr>
        <p:txBody>
          <a:bodyPr/>
          <a:lstStyle/>
          <a:p>
            <a:r>
              <a:rPr lang="fr-FR" b="0" dirty="0"/>
              <a:t>Définition des missions de l’équipe pluridisciplinaire (EP)  de la MDPH (article L 146-8 du Code de l’action sociale et des familles) : </a:t>
            </a:r>
          </a:p>
          <a:p>
            <a:endParaRPr lang="fr-FR" b="0" dirty="0"/>
          </a:p>
          <a:p>
            <a:pPr marL="0" indent="0">
              <a:buNone/>
            </a:pPr>
            <a:r>
              <a:rPr lang="fr-FR" b="0" i="1" dirty="0"/>
              <a:t>« Une équipe pluridisciplinaire évalue les besoins de compensation de la PH et son incapacité permanente sur la base de son projet de vie et de références définies par voie réglementaire et propose un plan personnalisé de compensation du handicap »</a:t>
            </a:r>
          </a:p>
          <a:p>
            <a:endParaRPr lang="fr-FR" b="0" dirty="0"/>
          </a:p>
          <a:p>
            <a:r>
              <a:rPr lang="fr-FR" dirty="0"/>
              <a:t>Le Guide d'évaluation des besoins de compensation des personnes handicapées (GEVA), </a:t>
            </a:r>
            <a:r>
              <a:rPr lang="fr-FR" b="0" dirty="0"/>
              <a:t>publié au Journal Officiel par arrêté en mai 2008 </a:t>
            </a:r>
            <a:r>
              <a:rPr lang="fr-FR" dirty="0"/>
              <a:t>outille les équipes pluridisciplinaires des MDPH pour leur fonction d’évaluation</a:t>
            </a:r>
          </a:p>
          <a:p>
            <a:endParaRPr lang="fr-FR" dirty="0"/>
          </a:p>
        </p:txBody>
      </p:sp>
      <p:sp>
        <p:nvSpPr>
          <p:cNvPr id="4" name="Espace réservé du numéro de diapositive 3">
            <a:extLst>
              <a:ext uri="{FF2B5EF4-FFF2-40B4-BE49-F238E27FC236}">
                <a16:creationId xmlns:a16="http://schemas.microsoft.com/office/drawing/2014/main" id="{D60502D7-482D-5447-F86B-60125C518E40}"/>
              </a:ext>
            </a:extLst>
          </p:cNvPr>
          <p:cNvSpPr>
            <a:spLocks noGrp="1"/>
          </p:cNvSpPr>
          <p:nvPr>
            <p:ph type="sldNum" sz="quarter" idx="12"/>
          </p:nvPr>
        </p:nvSpPr>
        <p:spPr/>
        <p:txBody>
          <a:bodyPr/>
          <a:lstStyle/>
          <a:p>
            <a:fld id="{C8100989-B75F-4602-84D8-19856CD6A586}" type="slidenum">
              <a:rPr lang="fr-FR" smtClean="0"/>
              <a:pPr/>
              <a:t>17</a:t>
            </a:fld>
            <a:endParaRPr lang="fr-FR" dirty="0"/>
          </a:p>
        </p:txBody>
      </p:sp>
    </p:spTree>
    <p:extLst>
      <p:ext uri="{BB962C8B-B14F-4D97-AF65-F5344CB8AC3E}">
        <p14:creationId xmlns:p14="http://schemas.microsoft.com/office/powerpoint/2010/main" val="3092017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1725613" y="1557338"/>
            <a:ext cx="2774950" cy="3959226"/>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Font typeface="Arial" charset="0"/>
              <a:buChar char="&gt;"/>
              <a:defRPr sz="22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fr-FR" altLang="fr-FR" sz="1800" dirty="0">
                <a:solidFill>
                  <a:srgbClr val="000000"/>
                </a:solidFill>
                <a:ea typeface="ＭＳ Ｐゴシック" pitchFamily="34" charset="-128"/>
              </a:rPr>
              <a:t>Evaluation</a:t>
            </a:r>
          </a:p>
          <a:p>
            <a:pPr eaLnBrk="1" hangingPunct="1">
              <a:spcBef>
                <a:spcPct val="0"/>
              </a:spcBef>
              <a:buFontTx/>
              <a:buNone/>
            </a:pPr>
            <a:r>
              <a:rPr lang="fr-FR" altLang="fr-FR" sz="1800">
                <a:solidFill>
                  <a:srgbClr val="000000"/>
                </a:solidFill>
                <a:ea typeface="ＭＳ Ｐゴシック" pitchFamily="34" charset="-128"/>
              </a:rPr>
              <a:t>des besoins</a:t>
            </a:r>
            <a:endParaRPr lang="fr-FR" altLang="fr-FR" sz="1800" dirty="0">
              <a:solidFill>
                <a:srgbClr val="000000"/>
              </a:solidFill>
              <a:ea typeface="ＭＳ Ｐゴシック" pitchFamily="34" charset="-128"/>
            </a:endParaRPr>
          </a:p>
          <a:p>
            <a:pPr eaLnBrk="1" hangingPunct="1">
              <a:spcBef>
                <a:spcPct val="0"/>
              </a:spcBef>
              <a:buFontTx/>
              <a:buNone/>
            </a:pPr>
            <a:endParaRPr lang="fr-FR" altLang="fr-FR" sz="1800" dirty="0">
              <a:solidFill>
                <a:srgbClr val="000000"/>
              </a:solidFill>
              <a:ea typeface="ＭＳ Ｐゴシック" pitchFamily="34" charset="-128"/>
            </a:endParaRPr>
          </a:p>
          <a:p>
            <a:pPr eaLnBrk="1" hangingPunct="1">
              <a:spcBef>
                <a:spcPct val="0"/>
              </a:spcBef>
              <a:buFontTx/>
              <a:buNone/>
            </a:pPr>
            <a:endParaRPr lang="fr-FR" altLang="fr-FR" sz="1800" dirty="0">
              <a:solidFill>
                <a:srgbClr val="000000"/>
              </a:solidFill>
              <a:ea typeface="ＭＳ Ｐゴシック" pitchFamily="34" charset="-128"/>
            </a:endParaRPr>
          </a:p>
        </p:txBody>
      </p:sp>
      <p:sp>
        <p:nvSpPr>
          <p:cNvPr id="55299" name="Rectangle 4"/>
          <p:cNvSpPr>
            <a:spLocks noChangeArrowheads="1"/>
          </p:cNvSpPr>
          <p:nvPr/>
        </p:nvSpPr>
        <p:spPr bwMode="auto">
          <a:xfrm>
            <a:off x="4572000" y="1557338"/>
            <a:ext cx="2663825" cy="3959225"/>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Font typeface="Arial" charset="0"/>
              <a:buChar char="&gt;"/>
              <a:defRPr sz="22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fr-FR" altLang="fr-FR" sz="1800" dirty="0">
                <a:solidFill>
                  <a:srgbClr val="000000"/>
                </a:solidFill>
                <a:ea typeface="ＭＳ Ｐゴシック" pitchFamily="34" charset="-128"/>
              </a:rPr>
              <a:t>Elaboration</a:t>
            </a:r>
          </a:p>
          <a:p>
            <a:pPr eaLnBrk="1" hangingPunct="1">
              <a:spcBef>
                <a:spcPct val="0"/>
              </a:spcBef>
              <a:buFontTx/>
              <a:buNone/>
            </a:pPr>
            <a:r>
              <a:rPr lang="fr-FR" altLang="fr-FR" sz="1800">
                <a:solidFill>
                  <a:srgbClr val="000000"/>
                </a:solidFill>
                <a:ea typeface="ＭＳ Ｐゴシック" pitchFamily="34" charset="-128"/>
              </a:rPr>
              <a:t>des réponses</a:t>
            </a:r>
            <a:endParaRPr lang="fr-FR" altLang="fr-FR" sz="1800" dirty="0">
              <a:solidFill>
                <a:srgbClr val="000000"/>
              </a:solidFill>
              <a:ea typeface="ＭＳ Ｐゴシック" pitchFamily="34" charset="-128"/>
            </a:endParaRPr>
          </a:p>
          <a:p>
            <a:pPr eaLnBrk="1" hangingPunct="1">
              <a:spcBef>
                <a:spcPct val="0"/>
              </a:spcBef>
              <a:buFontTx/>
              <a:buNone/>
            </a:pPr>
            <a:endParaRPr lang="fr-FR" altLang="fr-FR" sz="1800" dirty="0">
              <a:solidFill>
                <a:srgbClr val="000000"/>
              </a:solidFill>
              <a:ea typeface="ＭＳ Ｐゴシック" pitchFamily="34" charset="-128"/>
            </a:endParaRPr>
          </a:p>
          <a:p>
            <a:pPr eaLnBrk="1" hangingPunct="1">
              <a:spcBef>
                <a:spcPct val="0"/>
              </a:spcBef>
              <a:buFontTx/>
              <a:buNone/>
            </a:pPr>
            <a:endParaRPr lang="fr-FR" altLang="fr-FR" sz="1800" dirty="0">
              <a:solidFill>
                <a:srgbClr val="000000"/>
              </a:solidFill>
              <a:ea typeface="ＭＳ Ｐゴシック" pitchFamily="34" charset="-128"/>
            </a:endParaRPr>
          </a:p>
        </p:txBody>
      </p:sp>
      <p:sp>
        <p:nvSpPr>
          <p:cNvPr id="55300" name="AutoShape 5" descr="Treillis blanc"/>
          <p:cNvSpPr>
            <a:spLocks noChangeArrowheads="1"/>
          </p:cNvSpPr>
          <p:nvPr/>
        </p:nvSpPr>
        <p:spPr bwMode="auto">
          <a:xfrm>
            <a:off x="3851275" y="3067050"/>
            <a:ext cx="1223963" cy="2665413"/>
          </a:xfrm>
          <a:prstGeom prst="roundRect">
            <a:avLst>
              <a:gd name="adj" fmla="val 16667"/>
            </a:avLst>
          </a:prstGeom>
          <a:pattFill prst="openDmnd">
            <a:fgClr>
              <a:srgbClr val="808080"/>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Font typeface="Arial" charset="0"/>
              <a:buChar char="&gt;"/>
              <a:defRPr sz="22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fr-FR" altLang="fr-FR" sz="1800" b="1">
                <a:solidFill>
                  <a:srgbClr val="FF0000"/>
                </a:solidFill>
                <a:ea typeface="ＭＳ Ｐゴシック" pitchFamily="34" charset="-128"/>
              </a:rPr>
              <a:t>Eligibilité</a:t>
            </a:r>
            <a:endParaRPr lang="fr-FR" altLang="fr-FR" sz="1800" b="1" dirty="0">
              <a:solidFill>
                <a:srgbClr val="FF0000"/>
              </a:solidFill>
              <a:ea typeface="ＭＳ Ｐゴシック" pitchFamily="34" charset="-128"/>
            </a:endParaRPr>
          </a:p>
        </p:txBody>
      </p:sp>
      <p:sp>
        <p:nvSpPr>
          <p:cNvPr id="55301" name="AutoShape 6"/>
          <p:cNvSpPr>
            <a:spLocks noChangeArrowheads="1"/>
          </p:cNvSpPr>
          <p:nvPr/>
        </p:nvSpPr>
        <p:spPr bwMode="auto">
          <a:xfrm>
            <a:off x="4067175" y="3284538"/>
            <a:ext cx="1873250" cy="10080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Font typeface="Arial" charset="0"/>
              <a:buChar char="&gt;"/>
              <a:defRPr sz="22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fr-FR" altLang="fr-FR" sz="1400" dirty="0">
                <a:solidFill>
                  <a:srgbClr val="000000"/>
                </a:solidFill>
                <a:ea typeface="ＭＳ Ｐゴシック" pitchFamily="34" charset="-128"/>
              </a:rPr>
              <a:t>Annexe 2-4</a:t>
            </a:r>
          </a:p>
          <a:p>
            <a:pPr eaLnBrk="1" hangingPunct="1">
              <a:spcBef>
                <a:spcPct val="0"/>
              </a:spcBef>
              <a:buFontTx/>
              <a:buNone/>
            </a:pPr>
            <a:r>
              <a:rPr lang="fr-FR" altLang="fr-FR" sz="1200">
                <a:solidFill>
                  <a:srgbClr val="000000"/>
                </a:solidFill>
                <a:ea typeface="ＭＳ Ｐゴシック" pitchFamily="34" charset="-128"/>
              </a:rPr>
              <a:t>taux d’incapacité</a:t>
            </a:r>
            <a:r>
              <a:rPr lang="fr-FR" altLang="fr-FR" sz="1800">
                <a:solidFill>
                  <a:srgbClr val="000000"/>
                </a:solidFill>
                <a:ea typeface="ＭＳ Ｐゴシック" pitchFamily="34" charset="-128"/>
              </a:rPr>
              <a:t> </a:t>
            </a:r>
            <a:endParaRPr lang="fr-FR" altLang="fr-FR" sz="1800" dirty="0">
              <a:solidFill>
                <a:srgbClr val="000000"/>
              </a:solidFill>
              <a:ea typeface="ＭＳ Ｐゴシック" pitchFamily="34" charset="-128"/>
            </a:endParaRPr>
          </a:p>
        </p:txBody>
      </p:sp>
      <p:sp>
        <p:nvSpPr>
          <p:cNvPr id="55302" name="Oval 7"/>
          <p:cNvSpPr>
            <a:spLocks noChangeArrowheads="1"/>
          </p:cNvSpPr>
          <p:nvPr/>
        </p:nvSpPr>
        <p:spPr bwMode="auto">
          <a:xfrm>
            <a:off x="5940424" y="3355976"/>
            <a:ext cx="1366837" cy="86518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Font typeface="Arial" charset="0"/>
              <a:buChar char="&gt;"/>
              <a:defRPr sz="22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endParaRPr lang="fr-FR" altLang="fr-FR" sz="1400" dirty="0">
              <a:solidFill>
                <a:srgbClr val="000000"/>
              </a:solidFill>
              <a:ea typeface="ＭＳ Ｐゴシック" pitchFamily="34" charset="-128"/>
            </a:endParaRPr>
          </a:p>
          <a:p>
            <a:pPr eaLnBrk="1" hangingPunct="1">
              <a:spcBef>
                <a:spcPct val="0"/>
              </a:spcBef>
              <a:buFontTx/>
              <a:buNone/>
            </a:pPr>
            <a:r>
              <a:rPr lang="fr-FR" altLang="fr-FR" sz="1400">
                <a:solidFill>
                  <a:srgbClr val="000000"/>
                </a:solidFill>
                <a:ea typeface="ＭＳ Ｐゴシック" pitchFamily="34" charset="-128"/>
              </a:rPr>
              <a:t>AAH, AEEH</a:t>
            </a:r>
            <a:endParaRPr lang="fr-FR" altLang="fr-FR" sz="1400" dirty="0">
              <a:solidFill>
                <a:srgbClr val="000000"/>
              </a:solidFill>
              <a:ea typeface="ＭＳ Ｐゴシック" pitchFamily="34" charset="-128"/>
            </a:endParaRPr>
          </a:p>
          <a:p>
            <a:pPr eaLnBrk="1" hangingPunct="1">
              <a:spcBef>
                <a:spcPct val="0"/>
              </a:spcBef>
              <a:buFontTx/>
              <a:buNone/>
            </a:pPr>
            <a:r>
              <a:rPr lang="fr-FR" altLang="fr-FR" sz="1400">
                <a:solidFill>
                  <a:srgbClr val="000000"/>
                </a:solidFill>
                <a:ea typeface="ＭＳ Ｐゴシック" pitchFamily="34" charset="-128"/>
              </a:rPr>
              <a:t>ACTP, CMI</a:t>
            </a:r>
            <a:endParaRPr lang="fr-FR" altLang="fr-FR" sz="1400" dirty="0">
              <a:solidFill>
                <a:srgbClr val="000000"/>
              </a:solidFill>
              <a:ea typeface="ＭＳ Ｐゴシック" pitchFamily="34" charset="-128"/>
            </a:endParaRPr>
          </a:p>
          <a:p>
            <a:pPr eaLnBrk="1" hangingPunct="1">
              <a:spcBef>
                <a:spcPct val="0"/>
              </a:spcBef>
              <a:buFontTx/>
              <a:buNone/>
            </a:pPr>
            <a:endParaRPr lang="fr-FR" altLang="fr-FR" sz="1400" dirty="0">
              <a:solidFill>
                <a:srgbClr val="000000"/>
              </a:solidFill>
              <a:ea typeface="ＭＳ Ｐゴシック" pitchFamily="34" charset="-128"/>
            </a:endParaRPr>
          </a:p>
        </p:txBody>
      </p:sp>
      <p:sp>
        <p:nvSpPr>
          <p:cNvPr id="55303" name="AutoShape 8"/>
          <p:cNvSpPr>
            <a:spLocks noChangeArrowheads="1"/>
          </p:cNvSpPr>
          <p:nvPr/>
        </p:nvSpPr>
        <p:spPr bwMode="auto">
          <a:xfrm>
            <a:off x="4140200" y="4437063"/>
            <a:ext cx="2016125" cy="10080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Font typeface="Arial" charset="0"/>
              <a:buChar char="&gt;"/>
              <a:defRPr sz="22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fr-FR" altLang="fr-FR" sz="1400" dirty="0">
                <a:solidFill>
                  <a:srgbClr val="000000"/>
                </a:solidFill>
                <a:ea typeface="ＭＳ Ｐゴシック" pitchFamily="34" charset="-128"/>
              </a:rPr>
              <a:t>Annexe 2-5</a:t>
            </a:r>
          </a:p>
          <a:p>
            <a:pPr eaLnBrk="1" hangingPunct="1">
              <a:spcBef>
                <a:spcPct val="0"/>
              </a:spcBef>
              <a:buFontTx/>
              <a:buNone/>
            </a:pPr>
            <a:r>
              <a:rPr lang="fr-FR" altLang="fr-FR" sz="1200">
                <a:solidFill>
                  <a:srgbClr val="000000"/>
                </a:solidFill>
                <a:ea typeface="ＭＳ Ｐゴシック" pitchFamily="34" charset="-128"/>
              </a:rPr>
              <a:t>référentiel</a:t>
            </a:r>
            <a:r>
              <a:rPr lang="fr-FR" altLang="fr-FR" sz="1800">
                <a:solidFill>
                  <a:srgbClr val="000000"/>
                </a:solidFill>
                <a:ea typeface="ＭＳ Ｐゴシック" pitchFamily="34" charset="-128"/>
              </a:rPr>
              <a:t> </a:t>
            </a:r>
            <a:endParaRPr lang="fr-FR" altLang="fr-FR" sz="1800" dirty="0">
              <a:solidFill>
                <a:srgbClr val="000000"/>
              </a:solidFill>
              <a:ea typeface="ＭＳ Ｐゴシック" pitchFamily="34" charset="-128"/>
            </a:endParaRPr>
          </a:p>
        </p:txBody>
      </p:sp>
      <p:sp>
        <p:nvSpPr>
          <p:cNvPr id="55304" name="Oval 9"/>
          <p:cNvSpPr>
            <a:spLocks noChangeArrowheads="1"/>
          </p:cNvSpPr>
          <p:nvPr/>
        </p:nvSpPr>
        <p:spPr bwMode="auto">
          <a:xfrm>
            <a:off x="6192044" y="4626951"/>
            <a:ext cx="1008062" cy="6477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Font typeface="Arial" charset="0"/>
              <a:buChar char="&gt;"/>
              <a:defRPr sz="22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fr-FR" altLang="fr-FR" sz="1400">
                <a:solidFill>
                  <a:srgbClr val="000000"/>
                </a:solidFill>
                <a:ea typeface="ＭＳ Ｐゴシック" pitchFamily="34" charset="-128"/>
              </a:rPr>
              <a:t>PCH</a:t>
            </a:r>
            <a:endParaRPr lang="fr-FR" altLang="fr-FR" sz="1400" dirty="0">
              <a:solidFill>
                <a:srgbClr val="000000"/>
              </a:solidFill>
              <a:ea typeface="ＭＳ Ｐゴシック" pitchFamily="34" charset="-128"/>
            </a:endParaRPr>
          </a:p>
        </p:txBody>
      </p:sp>
      <p:sp>
        <p:nvSpPr>
          <p:cNvPr id="55305" name="AutoShape 10"/>
          <p:cNvSpPr>
            <a:spLocks noChangeArrowheads="1"/>
          </p:cNvSpPr>
          <p:nvPr/>
        </p:nvSpPr>
        <p:spPr bwMode="auto">
          <a:xfrm>
            <a:off x="4500563" y="4292600"/>
            <a:ext cx="863600" cy="2889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55306" name="Oval 11"/>
          <p:cNvSpPr>
            <a:spLocks noChangeArrowheads="1"/>
          </p:cNvSpPr>
          <p:nvPr/>
        </p:nvSpPr>
        <p:spPr bwMode="auto">
          <a:xfrm>
            <a:off x="5435600" y="4365625"/>
            <a:ext cx="144463" cy="1428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Font typeface="Arial" charset="0"/>
              <a:buChar char="&gt;"/>
              <a:defRPr sz="22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endParaRPr lang="fr-FR" altLang="fr-FR" sz="1800" dirty="0">
              <a:solidFill>
                <a:srgbClr val="000000"/>
              </a:solidFill>
            </a:endParaRPr>
          </a:p>
        </p:txBody>
      </p:sp>
      <p:sp>
        <p:nvSpPr>
          <p:cNvPr id="55307" name="AutoShape 12"/>
          <p:cNvSpPr>
            <a:spLocks noChangeArrowheads="1"/>
          </p:cNvSpPr>
          <p:nvPr/>
        </p:nvSpPr>
        <p:spPr bwMode="auto">
          <a:xfrm>
            <a:off x="3924300" y="2349500"/>
            <a:ext cx="1150938" cy="5032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AEAEA">
              <a:alpha val="50195"/>
            </a:srgbClr>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55308" name="Oval 13"/>
          <p:cNvSpPr>
            <a:spLocks noChangeArrowheads="1"/>
          </p:cNvSpPr>
          <p:nvPr/>
        </p:nvSpPr>
        <p:spPr bwMode="auto">
          <a:xfrm>
            <a:off x="5076031" y="2230459"/>
            <a:ext cx="2160587" cy="72784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Font typeface="Arial" charset="0"/>
              <a:buChar char="&gt;"/>
              <a:defRPr sz="22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fr-FR" altLang="fr-FR" sz="1400" dirty="0">
                <a:solidFill>
                  <a:srgbClr val="000000"/>
                </a:solidFill>
                <a:ea typeface="ＭＳ Ｐゴシック" pitchFamily="34" charset="-128"/>
              </a:rPr>
              <a:t>Orientation scolaire</a:t>
            </a:r>
          </a:p>
          <a:p>
            <a:pPr eaLnBrk="1" hangingPunct="1">
              <a:spcBef>
                <a:spcPct val="0"/>
              </a:spcBef>
              <a:buFontTx/>
              <a:buNone/>
            </a:pPr>
            <a:r>
              <a:rPr lang="fr-FR" altLang="fr-FR" sz="1400">
                <a:solidFill>
                  <a:srgbClr val="000000"/>
                </a:solidFill>
                <a:ea typeface="ＭＳ Ｐゴシック" pitchFamily="34" charset="-128"/>
              </a:rPr>
              <a:t>Orientation en ESMS</a:t>
            </a:r>
            <a:endParaRPr lang="fr-FR" altLang="fr-FR" sz="1400" dirty="0">
              <a:solidFill>
                <a:srgbClr val="000000"/>
              </a:solidFill>
              <a:ea typeface="ＭＳ Ｐゴシック" pitchFamily="34" charset="-128"/>
            </a:endParaRPr>
          </a:p>
        </p:txBody>
      </p:sp>
      <p:sp>
        <p:nvSpPr>
          <p:cNvPr id="55309" name="AutoShape 14"/>
          <p:cNvSpPr>
            <a:spLocks noChangeArrowheads="1"/>
          </p:cNvSpPr>
          <p:nvPr/>
        </p:nvSpPr>
        <p:spPr bwMode="auto">
          <a:xfrm>
            <a:off x="71438" y="2852738"/>
            <a:ext cx="1584325" cy="64770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Font typeface="Arial" charset="0"/>
              <a:buChar char="&gt;"/>
              <a:defRPr sz="22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fr-FR" altLang="fr-FR" sz="1800" dirty="0">
                <a:solidFill>
                  <a:srgbClr val="000000"/>
                </a:solidFill>
                <a:ea typeface="ＭＳ Ｐゴシック" pitchFamily="34" charset="-128"/>
              </a:rPr>
              <a:t>Demande /</a:t>
            </a:r>
          </a:p>
          <a:p>
            <a:pPr eaLnBrk="1" hangingPunct="1">
              <a:spcBef>
                <a:spcPct val="0"/>
              </a:spcBef>
              <a:buFontTx/>
              <a:buNone/>
            </a:pPr>
            <a:r>
              <a:rPr lang="fr-FR" altLang="fr-FR" sz="1800">
                <a:solidFill>
                  <a:srgbClr val="000000"/>
                </a:solidFill>
                <a:ea typeface="ＭＳ Ｐゴシック" pitchFamily="34" charset="-128"/>
              </a:rPr>
              <a:t>Projet de vie</a:t>
            </a:r>
            <a:endParaRPr lang="fr-FR" altLang="fr-FR" sz="1800" dirty="0">
              <a:solidFill>
                <a:srgbClr val="000000"/>
              </a:solidFill>
              <a:ea typeface="ＭＳ Ｐゴシック" pitchFamily="34" charset="-128"/>
            </a:endParaRPr>
          </a:p>
        </p:txBody>
      </p:sp>
      <p:sp>
        <p:nvSpPr>
          <p:cNvPr id="55310" name="AutoShape 15"/>
          <p:cNvSpPr>
            <a:spLocks noChangeArrowheads="1"/>
          </p:cNvSpPr>
          <p:nvPr/>
        </p:nvSpPr>
        <p:spPr bwMode="auto">
          <a:xfrm>
            <a:off x="7380288" y="2708275"/>
            <a:ext cx="1728787" cy="64770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Font typeface="Arial" charset="0"/>
              <a:buChar char="&gt;"/>
              <a:defRPr sz="22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fr-FR" altLang="fr-FR" sz="1800" dirty="0">
                <a:solidFill>
                  <a:srgbClr val="000000"/>
                </a:solidFill>
                <a:ea typeface="ＭＳ Ｐゴシック" pitchFamily="34" charset="-128"/>
              </a:rPr>
              <a:t>Décision</a:t>
            </a:r>
          </a:p>
          <a:p>
            <a:pPr eaLnBrk="1" hangingPunct="1">
              <a:spcBef>
                <a:spcPct val="0"/>
              </a:spcBef>
              <a:buFontTx/>
              <a:buNone/>
            </a:pPr>
            <a:r>
              <a:rPr lang="fr-FR" altLang="fr-FR" sz="1800">
                <a:solidFill>
                  <a:srgbClr val="000000"/>
                </a:solidFill>
                <a:ea typeface="ＭＳ Ｐゴシック" pitchFamily="34" charset="-128"/>
              </a:rPr>
              <a:t>Mise en œuvre</a:t>
            </a:r>
            <a:endParaRPr lang="fr-FR" altLang="fr-FR" sz="1800" dirty="0">
              <a:solidFill>
                <a:srgbClr val="000000"/>
              </a:solidFill>
              <a:ea typeface="ＭＳ Ｐゴシック" pitchFamily="34" charset="-128"/>
            </a:endParaRPr>
          </a:p>
        </p:txBody>
      </p:sp>
      <p:sp>
        <p:nvSpPr>
          <p:cNvPr id="55311" name="Text Box 16"/>
          <p:cNvSpPr txBox="1">
            <a:spLocks noChangeArrowheads="1"/>
          </p:cNvSpPr>
          <p:nvPr/>
        </p:nvSpPr>
        <p:spPr bwMode="auto">
          <a:xfrm>
            <a:off x="1763713" y="955675"/>
            <a:ext cx="5472112" cy="457200"/>
          </a:xfrm>
          <a:prstGeom prst="rect">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Font typeface="Arial" charset="0"/>
              <a:buChar char="&gt;"/>
              <a:defRPr sz="22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50000"/>
              </a:spcBef>
              <a:buFontTx/>
              <a:buNone/>
            </a:pPr>
            <a:r>
              <a:rPr lang="fr-FR" altLang="fr-FR" sz="2400">
                <a:solidFill>
                  <a:srgbClr val="000000"/>
                </a:solidFill>
                <a:ea typeface="ＭＳ Ｐゴシック" pitchFamily="34" charset="-128"/>
              </a:rPr>
              <a:t>Equipe pluridisciplinaire</a:t>
            </a:r>
            <a:endParaRPr lang="fr-FR" altLang="fr-FR" sz="2400" dirty="0">
              <a:solidFill>
                <a:srgbClr val="000000"/>
              </a:solidFill>
              <a:ea typeface="ＭＳ Ｐゴシック" pitchFamily="34" charset="-128"/>
            </a:endParaRPr>
          </a:p>
        </p:txBody>
      </p:sp>
      <p:sp>
        <p:nvSpPr>
          <p:cNvPr id="55312" name="Rectangle 17"/>
          <p:cNvSpPr>
            <a:spLocks noChangeArrowheads="1"/>
          </p:cNvSpPr>
          <p:nvPr/>
        </p:nvSpPr>
        <p:spPr bwMode="auto">
          <a:xfrm>
            <a:off x="1763713" y="5659438"/>
            <a:ext cx="2663825" cy="433387"/>
          </a:xfrm>
          <a:prstGeom prst="rect">
            <a:avLst/>
          </a:prstGeom>
          <a:solidFill>
            <a:schemeClr val="folHlink">
              <a:alpha val="50195"/>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Font typeface="Arial" charset="0"/>
              <a:buChar char="&gt;"/>
              <a:defRPr sz="22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fr-FR" altLang="fr-FR" sz="1800">
                <a:solidFill>
                  <a:srgbClr val="000000"/>
                </a:solidFill>
                <a:ea typeface="ＭＳ Ｐゴシック" pitchFamily="34" charset="-128"/>
              </a:rPr>
              <a:t>GEVA</a:t>
            </a:r>
            <a:endParaRPr lang="fr-FR" altLang="fr-FR" sz="1800" dirty="0">
              <a:solidFill>
                <a:srgbClr val="000000"/>
              </a:solidFill>
              <a:ea typeface="ＭＳ Ｐゴシック" pitchFamily="34" charset="-128"/>
            </a:endParaRPr>
          </a:p>
        </p:txBody>
      </p:sp>
      <p:sp>
        <p:nvSpPr>
          <p:cNvPr id="55313" name="Rectangle 18"/>
          <p:cNvSpPr>
            <a:spLocks noChangeArrowheads="1"/>
          </p:cNvSpPr>
          <p:nvPr/>
        </p:nvSpPr>
        <p:spPr bwMode="auto">
          <a:xfrm>
            <a:off x="4498975" y="5661025"/>
            <a:ext cx="2736850" cy="431800"/>
          </a:xfrm>
          <a:prstGeom prst="rect">
            <a:avLst/>
          </a:prstGeom>
          <a:solidFill>
            <a:srgbClr val="FFCC0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Font typeface="Arial" charset="0"/>
              <a:buChar char="&gt;"/>
              <a:defRPr sz="22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fr-FR" altLang="fr-FR" sz="1800">
                <a:solidFill>
                  <a:srgbClr val="000000"/>
                </a:solidFill>
                <a:ea typeface="ＭＳ Ｐゴシック" pitchFamily="34" charset="-128"/>
              </a:rPr>
              <a:t>PPC</a:t>
            </a:r>
            <a:endParaRPr lang="fr-FR" altLang="fr-FR" sz="1800" dirty="0">
              <a:solidFill>
                <a:srgbClr val="000000"/>
              </a:solidFill>
              <a:ea typeface="ＭＳ Ｐゴシック" pitchFamily="34" charset="-128"/>
            </a:endParaRPr>
          </a:p>
        </p:txBody>
      </p:sp>
      <p:sp>
        <p:nvSpPr>
          <p:cNvPr id="55316" name="Espace réservé du numéro de diapositive 1"/>
          <p:cNvSpPr>
            <a:spLocks noGrp="1"/>
          </p:cNvSpPr>
          <p:nvPr>
            <p:ph type="sldNum" sz="quarter" idx="4294967295"/>
          </p:nvPr>
        </p:nvSpPr>
        <p:spPr>
          <a:noFill/>
        </p:spPr>
        <p:txBody>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Font typeface="Arial" charset="0"/>
              <a:buChar char="&gt;"/>
              <a:defRPr sz="22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fld id="{88CEC110-F1DE-4311-91F9-C1E2597308E4}" type="slidenum">
              <a:rPr lang="fr-FR" altLang="fr-FR" sz="1200" smtClean="0">
                <a:solidFill>
                  <a:srgbClr val="FFFFFF"/>
                </a:solidFill>
              </a:rPr>
              <a:pPr eaLnBrk="1" hangingPunct="1">
                <a:spcBef>
                  <a:spcPct val="0"/>
                </a:spcBef>
                <a:buFontTx/>
                <a:buNone/>
              </a:pPr>
              <a:t>18</a:t>
            </a:fld>
            <a:endParaRPr lang="fr-FR" altLang="fr-FR" sz="1200" dirty="0">
              <a:solidFill>
                <a:srgbClr val="FFFFFF"/>
              </a:solidFill>
            </a:endParaRPr>
          </a:p>
        </p:txBody>
      </p:sp>
      <p:sp>
        <p:nvSpPr>
          <p:cNvPr id="55314" name="Rectangle 19"/>
          <p:cNvSpPr>
            <a:spLocks noGrp="1" noChangeArrowheads="1"/>
          </p:cNvSpPr>
          <p:nvPr>
            <p:ph type="title" idx="4294967295"/>
          </p:nvPr>
        </p:nvSpPr>
        <p:spPr>
          <a:xfrm>
            <a:off x="71437" y="531812"/>
            <a:ext cx="8875615" cy="279400"/>
          </a:xfrm>
        </p:spPr>
        <p:txBody>
          <a:bodyPr>
            <a:normAutofit fontScale="90000"/>
          </a:bodyPr>
          <a:lstStyle/>
          <a:p>
            <a:pPr algn="l" eaLnBrk="1" hangingPunct="1"/>
            <a:r>
              <a:rPr lang="fr-FR" altLang="fr-FR" sz="2000" b="1" dirty="0">
                <a:latin typeface="Arial" panose="020B0604020202020204" pitchFamily="34" charset="0"/>
                <a:cs typeface="Arial" panose="020B0604020202020204" pitchFamily="34" charset="0"/>
              </a:rPr>
              <a:t>Processus d’évaluation et d’élaboration des réponses</a:t>
            </a:r>
          </a:p>
        </p:txBody>
      </p:sp>
      <p:pic>
        <p:nvPicPr>
          <p:cNvPr id="55315" name="Picture 3" descr="C:\Users\pgilbert\Documents\GEVA\Logo GEVA multi-formats\JPG\GEVA_72dp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2420938"/>
            <a:ext cx="18732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lipse 1">
            <a:extLst>
              <a:ext uri="{FF2B5EF4-FFF2-40B4-BE49-F238E27FC236}">
                <a16:creationId xmlns:a16="http://schemas.microsoft.com/office/drawing/2014/main" id="{4FC8160F-5380-422A-88ED-BAD6EF3FE427}"/>
              </a:ext>
            </a:extLst>
          </p:cNvPr>
          <p:cNvSpPr/>
          <p:nvPr/>
        </p:nvSpPr>
        <p:spPr>
          <a:xfrm>
            <a:off x="4250955" y="4495850"/>
            <a:ext cx="1823924" cy="914400"/>
          </a:xfrm>
          <a:prstGeom prst="ellipse">
            <a:avLst/>
          </a:prstGeom>
          <a:noFill/>
          <a:ln w="76200">
            <a:solidFill>
              <a:srgbClr val="FE1E0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59154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u numéro de diapositive 5">
            <a:extLst>
              <a:ext uri="{FF2B5EF4-FFF2-40B4-BE49-F238E27FC236}">
                <a16:creationId xmlns:a16="http://schemas.microsoft.com/office/drawing/2014/main" id="{29A94C90-8764-45F4-9BA9-2C5A047D0E6A}"/>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6954DC1-54FF-6648-A2F2-4B6598CA6F30}" type="slidenum">
              <a:rPr lang="fr-FR" altLang="fr-FR">
                <a:solidFill>
                  <a:schemeClr val="bg1"/>
                </a:solidFill>
              </a:rPr>
              <a:pPr eaLnBrk="1" hangingPunct="1"/>
              <a:t>19</a:t>
            </a:fld>
            <a:endParaRPr lang="fr-FR" altLang="fr-FR">
              <a:solidFill>
                <a:schemeClr val="bg1"/>
              </a:solidFill>
            </a:endParaRPr>
          </a:p>
        </p:txBody>
      </p:sp>
      <p:sp>
        <p:nvSpPr>
          <p:cNvPr id="55299" name="Oval 2">
            <a:extLst>
              <a:ext uri="{FF2B5EF4-FFF2-40B4-BE49-F238E27FC236}">
                <a16:creationId xmlns:a16="http://schemas.microsoft.com/office/drawing/2014/main" id="{3471E850-5AA3-E278-DF3A-36D4F3D7A6E1}"/>
              </a:ext>
            </a:extLst>
          </p:cNvPr>
          <p:cNvSpPr>
            <a:spLocks noChangeArrowheads="1"/>
          </p:cNvSpPr>
          <p:nvPr/>
        </p:nvSpPr>
        <p:spPr bwMode="auto">
          <a:xfrm>
            <a:off x="3851275" y="4068763"/>
            <a:ext cx="1584325" cy="863600"/>
          </a:xfrm>
          <a:prstGeom prst="ellipse">
            <a:avLst/>
          </a:prstGeom>
          <a:solidFill>
            <a:srgbClr val="A57FA9"/>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rIns="360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fr-FR" altLang="fr-FR" sz="1200">
                <a:cs typeface="Arial" panose="020B0604020202020204" pitchFamily="34" charset="0"/>
              </a:rPr>
              <a:t>Volet Aides mises en œuvre (Volet 7)</a:t>
            </a:r>
          </a:p>
        </p:txBody>
      </p:sp>
      <p:sp>
        <p:nvSpPr>
          <p:cNvPr id="55300" name="Oval 4">
            <a:extLst>
              <a:ext uri="{FF2B5EF4-FFF2-40B4-BE49-F238E27FC236}">
                <a16:creationId xmlns:a16="http://schemas.microsoft.com/office/drawing/2014/main" id="{4E501204-DD85-0A3B-83B4-05D3180D305C}"/>
              </a:ext>
            </a:extLst>
          </p:cNvPr>
          <p:cNvSpPr>
            <a:spLocks noChangeArrowheads="1"/>
          </p:cNvSpPr>
          <p:nvPr/>
        </p:nvSpPr>
        <p:spPr bwMode="auto">
          <a:xfrm>
            <a:off x="2771775" y="1989138"/>
            <a:ext cx="1584325" cy="863600"/>
          </a:xfrm>
          <a:prstGeom prst="ellipse">
            <a:avLst/>
          </a:prstGeom>
          <a:solidFill>
            <a:srgbClr val="E95E28"/>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rIns="360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fr-FR" altLang="fr-FR" sz="1200">
                <a:cs typeface="Arial" panose="020B0604020202020204" pitchFamily="34" charset="0"/>
              </a:rPr>
              <a:t>Volet familial, social et budgétaire (Volet 1)</a:t>
            </a:r>
          </a:p>
        </p:txBody>
      </p:sp>
      <p:sp>
        <p:nvSpPr>
          <p:cNvPr id="55301" name="Oval 5">
            <a:extLst>
              <a:ext uri="{FF2B5EF4-FFF2-40B4-BE49-F238E27FC236}">
                <a16:creationId xmlns:a16="http://schemas.microsoft.com/office/drawing/2014/main" id="{4F7B1604-3CCB-0446-7E2A-7D66A06E418C}"/>
              </a:ext>
            </a:extLst>
          </p:cNvPr>
          <p:cNvSpPr>
            <a:spLocks noChangeArrowheads="1"/>
          </p:cNvSpPr>
          <p:nvPr/>
        </p:nvSpPr>
        <p:spPr bwMode="auto">
          <a:xfrm>
            <a:off x="4932363" y="1987550"/>
            <a:ext cx="1584325" cy="863600"/>
          </a:xfrm>
          <a:prstGeom prst="ellipse">
            <a:avLst/>
          </a:prstGeom>
          <a:solidFill>
            <a:srgbClr val="E37304"/>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rIns="360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fr-FR" altLang="fr-FR" sz="1200">
                <a:cs typeface="Arial" panose="020B0604020202020204" pitchFamily="34" charset="0"/>
              </a:rPr>
              <a:t>Volet Habitat et cadre de vie (Volet 2)</a:t>
            </a:r>
          </a:p>
        </p:txBody>
      </p:sp>
      <p:sp>
        <p:nvSpPr>
          <p:cNvPr id="55302" name="Oval 6">
            <a:extLst>
              <a:ext uri="{FF2B5EF4-FFF2-40B4-BE49-F238E27FC236}">
                <a16:creationId xmlns:a16="http://schemas.microsoft.com/office/drawing/2014/main" id="{89DFBF82-31B2-A534-CD2C-2C0F16F7E901}"/>
              </a:ext>
            </a:extLst>
          </p:cNvPr>
          <p:cNvSpPr>
            <a:spLocks noChangeArrowheads="1"/>
          </p:cNvSpPr>
          <p:nvPr/>
        </p:nvSpPr>
        <p:spPr bwMode="auto">
          <a:xfrm>
            <a:off x="6372225" y="3105150"/>
            <a:ext cx="1584325" cy="863600"/>
          </a:xfrm>
          <a:prstGeom prst="ellipse">
            <a:avLst/>
          </a:prstGeom>
          <a:solidFill>
            <a:srgbClr val="F5A446"/>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rIns="360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fr-FR" altLang="fr-FR" sz="1200">
                <a:cs typeface="Arial" panose="020B0604020202020204" pitchFamily="34" charset="0"/>
              </a:rPr>
              <a:t>Volet Parcours de formation (Volet 3a)</a:t>
            </a:r>
          </a:p>
        </p:txBody>
      </p:sp>
      <p:sp>
        <p:nvSpPr>
          <p:cNvPr id="55303" name="Oval 7">
            <a:extLst>
              <a:ext uri="{FF2B5EF4-FFF2-40B4-BE49-F238E27FC236}">
                <a16:creationId xmlns:a16="http://schemas.microsoft.com/office/drawing/2014/main" id="{B2A586F0-8359-1140-AB70-38A59DB41D23}"/>
              </a:ext>
            </a:extLst>
          </p:cNvPr>
          <p:cNvSpPr>
            <a:spLocks noChangeArrowheads="1"/>
          </p:cNvSpPr>
          <p:nvPr/>
        </p:nvSpPr>
        <p:spPr bwMode="auto">
          <a:xfrm>
            <a:off x="5867400" y="4149725"/>
            <a:ext cx="1584325" cy="863600"/>
          </a:xfrm>
          <a:prstGeom prst="ellipse">
            <a:avLst/>
          </a:prstGeom>
          <a:solidFill>
            <a:srgbClr val="F5A446"/>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rIns="360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fr-FR" altLang="fr-FR" sz="1200">
                <a:cs typeface="Arial" panose="020B0604020202020204" pitchFamily="34" charset="0"/>
              </a:rPr>
              <a:t>Volet Parcours professionnel (Volet 3b)</a:t>
            </a:r>
          </a:p>
        </p:txBody>
      </p:sp>
      <p:sp>
        <p:nvSpPr>
          <p:cNvPr id="55304" name="Oval 8">
            <a:extLst>
              <a:ext uri="{FF2B5EF4-FFF2-40B4-BE49-F238E27FC236}">
                <a16:creationId xmlns:a16="http://schemas.microsoft.com/office/drawing/2014/main" id="{0B8A6571-C254-7CD6-2049-E7E9A00C6D09}"/>
              </a:ext>
            </a:extLst>
          </p:cNvPr>
          <p:cNvSpPr>
            <a:spLocks noChangeArrowheads="1"/>
          </p:cNvSpPr>
          <p:nvPr/>
        </p:nvSpPr>
        <p:spPr bwMode="auto">
          <a:xfrm>
            <a:off x="1403350" y="3105150"/>
            <a:ext cx="1584325" cy="863600"/>
          </a:xfrm>
          <a:prstGeom prst="ellipse">
            <a:avLst/>
          </a:prstGeom>
          <a:solidFill>
            <a:srgbClr val="E1A8A6"/>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rIns="360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fr-FR" altLang="fr-FR" sz="1200">
                <a:cs typeface="Arial" panose="020B0604020202020204" pitchFamily="34" charset="0"/>
              </a:rPr>
              <a:t>Volet Psychologique (Volet 5)</a:t>
            </a:r>
          </a:p>
        </p:txBody>
      </p:sp>
      <p:sp>
        <p:nvSpPr>
          <p:cNvPr id="55305" name="Oval 9">
            <a:extLst>
              <a:ext uri="{FF2B5EF4-FFF2-40B4-BE49-F238E27FC236}">
                <a16:creationId xmlns:a16="http://schemas.microsoft.com/office/drawing/2014/main" id="{DDE4987B-50BE-AB12-4393-7C7067001BB9}"/>
              </a:ext>
            </a:extLst>
          </p:cNvPr>
          <p:cNvSpPr>
            <a:spLocks noChangeArrowheads="1"/>
          </p:cNvSpPr>
          <p:nvPr/>
        </p:nvSpPr>
        <p:spPr bwMode="auto">
          <a:xfrm>
            <a:off x="1836738" y="4149725"/>
            <a:ext cx="1584325" cy="863600"/>
          </a:xfrm>
          <a:prstGeom prst="ellipse">
            <a:avLst/>
          </a:prstGeom>
          <a:solidFill>
            <a:srgbClr val="FFD301"/>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rIns="360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fr-FR" altLang="fr-FR" sz="1200">
                <a:cs typeface="Arial" panose="020B0604020202020204" pitchFamily="34" charset="0"/>
              </a:rPr>
              <a:t>Volet Médical (Volet 4)</a:t>
            </a:r>
          </a:p>
        </p:txBody>
      </p:sp>
      <p:sp>
        <p:nvSpPr>
          <p:cNvPr id="55306" name="Oval 10">
            <a:extLst>
              <a:ext uri="{FF2B5EF4-FFF2-40B4-BE49-F238E27FC236}">
                <a16:creationId xmlns:a16="http://schemas.microsoft.com/office/drawing/2014/main" id="{EF554607-966D-43E1-06B4-0A4B2AEFE31D}"/>
              </a:ext>
            </a:extLst>
          </p:cNvPr>
          <p:cNvSpPr>
            <a:spLocks noChangeArrowheads="1"/>
          </p:cNvSpPr>
          <p:nvPr/>
        </p:nvSpPr>
        <p:spPr bwMode="auto">
          <a:xfrm>
            <a:off x="3743325" y="2997200"/>
            <a:ext cx="1800225" cy="1079500"/>
          </a:xfrm>
          <a:prstGeom prst="ellipse">
            <a:avLst/>
          </a:prstGeom>
          <a:solidFill>
            <a:srgbClr val="BFD3EB"/>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rIns="360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fr-FR" altLang="fr-FR" sz="1200">
                <a:cs typeface="Arial" panose="020B0604020202020204" pitchFamily="34" charset="0"/>
              </a:rPr>
              <a:t>Volet Activités, capacités fonctionnelles  (Volet 6)</a:t>
            </a:r>
          </a:p>
        </p:txBody>
      </p:sp>
      <p:sp>
        <p:nvSpPr>
          <p:cNvPr id="55307" name="Oval 11">
            <a:extLst>
              <a:ext uri="{FF2B5EF4-FFF2-40B4-BE49-F238E27FC236}">
                <a16:creationId xmlns:a16="http://schemas.microsoft.com/office/drawing/2014/main" id="{95C68456-DFBB-400A-7761-ADB37B49D5F6}"/>
              </a:ext>
            </a:extLst>
          </p:cNvPr>
          <p:cNvSpPr>
            <a:spLocks noChangeArrowheads="1"/>
          </p:cNvSpPr>
          <p:nvPr/>
        </p:nvSpPr>
        <p:spPr bwMode="auto">
          <a:xfrm>
            <a:off x="3851275" y="5373688"/>
            <a:ext cx="1584325" cy="863600"/>
          </a:xfrm>
          <a:prstGeom prst="ellipse">
            <a:avLst/>
          </a:prstGeom>
          <a:solidFill>
            <a:srgbClr val="699519"/>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rIns="360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fr-FR" altLang="fr-FR" sz="1200">
                <a:solidFill>
                  <a:schemeClr val="bg1"/>
                </a:solidFill>
                <a:cs typeface="Arial" panose="020B0604020202020204" pitchFamily="34" charset="0"/>
              </a:rPr>
              <a:t>Volet Synthèse (Volet 8)</a:t>
            </a:r>
          </a:p>
        </p:txBody>
      </p:sp>
      <p:sp>
        <p:nvSpPr>
          <p:cNvPr id="55308" name="Oval 12">
            <a:extLst>
              <a:ext uri="{FF2B5EF4-FFF2-40B4-BE49-F238E27FC236}">
                <a16:creationId xmlns:a16="http://schemas.microsoft.com/office/drawing/2014/main" id="{578E04F3-F5F8-8DD5-12B2-864723166BFF}"/>
              </a:ext>
            </a:extLst>
          </p:cNvPr>
          <p:cNvSpPr>
            <a:spLocks noChangeArrowheads="1"/>
          </p:cNvSpPr>
          <p:nvPr/>
        </p:nvSpPr>
        <p:spPr bwMode="auto">
          <a:xfrm>
            <a:off x="3851275" y="1123950"/>
            <a:ext cx="1584325" cy="863600"/>
          </a:xfrm>
          <a:prstGeom prst="ellipse">
            <a:avLst/>
          </a:prstGeom>
          <a:solidFill>
            <a:srgbClr val="80808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rIns="360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fr-FR" altLang="fr-FR" sz="1200">
                <a:solidFill>
                  <a:schemeClr val="bg1"/>
                </a:solidFill>
                <a:cs typeface="Arial" panose="020B0604020202020204" pitchFamily="34" charset="0"/>
              </a:rPr>
              <a:t>Volet Identification</a:t>
            </a:r>
          </a:p>
        </p:txBody>
      </p:sp>
      <p:cxnSp>
        <p:nvCxnSpPr>
          <p:cNvPr id="55309" name="AutoShape 13">
            <a:extLst>
              <a:ext uri="{FF2B5EF4-FFF2-40B4-BE49-F238E27FC236}">
                <a16:creationId xmlns:a16="http://schemas.microsoft.com/office/drawing/2014/main" id="{478F6D8A-BC61-3B0F-1A0B-7DAA180E136D}"/>
              </a:ext>
            </a:extLst>
          </p:cNvPr>
          <p:cNvCxnSpPr>
            <a:cxnSpLocks noChangeShapeType="1"/>
            <a:stCxn id="55300" idx="4"/>
            <a:endCxn id="55306" idx="1"/>
          </p:cNvCxnSpPr>
          <p:nvPr/>
        </p:nvCxnSpPr>
        <p:spPr bwMode="auto">
          <a:xfrm>
            <a:off x="3563938" y="2852738"/>
            <a:ext cx="442912" cy="303212"/>
          </a:xfrm>
          <a:prstGeom prst="straightConnector1">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5310" name="AutoShape 14">
            <a:extLst>
              <a:ext uri="{FF2B5EF4-FFF2-40B4-BE49-F238E27FC236}">
                <a16:creationId xmlns:a16="http://schemas.microsoft.com/office/drawing/2014/main" id="{87381CE8-CA55-CF14-5347-659BE9CFD788}"/>
              </a:ext>
            </a:extLst>
          </p:cNvPr>
          <p:cNvCxnSpPr>
            <a:cxnSpLocks noChangeShapeType="1"/>
            <a:stCxn id="55304" idx="6"/>
            <a:endCxn id="55306" idx="2"/>
          </p:cNvCxnSpPr>
          <p:nvPr/>
        </p:nvCxnSpPr>
        <p:spPr bwMode="auto">
          <a:xfrm>
            <a:off x="2987675" y="3536950"/>
            <a:ext cx="755650" cy="0"/>
          </a:xfrm>
          <a:prstGeom prst="straightConnector1">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5311" name="AutoShape 15">
            <a:extLst>
              <a:ext uri="{FF2B5EF4-FFF2-40B4-BE49-F238E27FC236}">
                <a16:creationId xmlns:a16="http://schemas.microsoft.com/office/drawing/2014/main" id="{80C0AB56-CBB2-7C97-FE63-6B89A0529745}"/>
              </a:ext>
            </a:extLst>
          </p:cNvPr>
          <p:cNvCxnSpPr>
            <a:cxnSpLocks noChangeShapeType="1"/>
            <a:stCxn id="55305" idx="7"/>
            <a:endCxn id="55306" idx="3"/>
          </p:cNvCxnSpPr>
          <p:nvPr/>
        </p:nvCxnSpPr>
        <p:spPr bwMode="auto">
          <a:xfrm flipV="1">
            <a:off x="3189288" y="3917950"/>
            <a:ext cx="817562" cy="358775"/>
          </a:xfrm>
          <a:prstGeom prst="straightConnector1">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5312" name="AutoShape 16">
            <a:extLst>
              <a:ext uri="{FF2B5EF4-FFF2-40B4-BE49-F238E27FC236}">
                <a16:creationId xmlns:a16="http://schemas.microsoft.com/office/drawing/2014/main" id="{D99324C4-A7C9-5696-19B8-2DBCEDFF32F1}"/>
              </a:ext>
            </a:extLst>
          </p:cNvPr>
          <p:cNvCxnSpPr>
            <a:cxnSpLocks noChangeShapeType="1"/>
            <a:stCxn id="55301" idx="4"/>
            <a:endCxn id="55306" idx="7"/>
          </p:cNvCxnSpPr>
          <p:nvPr/>
        </p:nvCxnSpPr>
        <p:spPr bwMode="auto">
          <a:xfrm flipH="1">
            <a:off x="5280025" y="2851150"/>
            <a:ext cx="444500" cy="304800"/>
          </a:xfrm>
          <a:prstGeom prst="straightConnector1">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5313" name="AutoShape 17">
            <a:extLst>
              <a:ext uri="{FF2B5EF4-FFF2-40B4-BE49-F238E27FC236}">
                <a16:creationId xmlns:a16="http://schemas.microsoft.com/office/drawing/2014/main" id="{C576893C-C02E-F396-76C9-C3F74CB137A3}"/>
              </a:ext>
            </a:extLst>
          </p:cNvPr>
          <p:cNvCxnSpPr>
            <a:cxnSpLocks noChangeShapeType="1"/>
            <a:stCxn id="55302" idx="2"/>
            <a:endCxn id="55306" idx="6"/>
          </p:cNvCxnSpPr>
          <p:nvPr/>
        </p:nvCxnSpPr>
        <p:spPr bwMode="auto">
          <a:xfrm flipH="1">
            <a:off x="5543550" y="3536950"/>
            <a:ext cx="828675" cy="0"/>
          </a:xfrm>
          <a:prstGeom prst="straightConnector1">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5314" name="AutoShape 18">
            <a:extLst>
              <a:ext uri="{FF2B5EF4-FFF2-40B4-BE49-F238E27FC236}">
                <a16:creationId xmlns:a16="http://schemas.microsoft.com/office/drawing/2014/main" id="{EEE3E3BC-4C87-444A-3D1D-C131FD154A05}"/>
              </a:ext>
            </a:extLst>
          </p:cNvPr>
          <p:cNvCxnSpPr>
            <a:cxnSpLocks noChangeShapeType="1"/>
            <a:stCxn id="55303" idx="1"/>
            <a:endCxn id="55306" idx="5"/>
          </p:cNvCxnSpPr>
          <p:nvPr/>
        </p:nvCxnSpPr>
        <p:spPr bwMode="auto">
          <a:xfrm flipH="1" flipV="1">
            <a:off x="5280025" y="3917950"/>
            <a:ext cx="819150" cy="358775"/>
          </a:xfrm>
          <a:prstGeom prst="straightConnector1">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5315" name="AutoShape 19">
            <a:extLst>
              <a:ext uri="{FF2B5EF4-FFF2-40B4-BE49-F238E27FC236}">
                <a16:creationId xmlns:a16="http://schemas.microsoft.com/office/drawing/2014/main" id="{A476BFFF-3BAB-1DAD-0753-486DB02CA0AD}"/>
              </a:ext>
            </a:extLst>
          </p:cNvPr>
          <p:cNvSpPr>
            <a:spLocks noChangeArrowheads="1"/>
          </p:cNvSpPr>
          <p:nvPr/>
        </p:nvSpPr>
        <p:spPr bwMode="auto">
          <a:xfrm>
            <a:off x="4500563" y="4921250"/>
            <a:ext cx="287337" cy="433388"/>
          </a:xfrm>
          <a:prstGeom prst="downArrow">
            <a:avLst>
              <a:gd name="adj1" fmla="val 50000"/>
              <a:gd name="adj2" fmla="val 37707"/>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rIns="360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sp>
        <p:nvSpPr>
          <p:cNvPr id="55316" name="Rectangle 23">
            <a:extLst>
              <a:ext uri="{FF2B5EF4-FFF2-40B4-BE49-F238E27FC236}">
                <a16:creationId xmlns:a16="http://schemas.microsoft.com/office/drawing/2014/main" id="{8B0B2501-F814-BB94-58C9-3F161D2B26BB}"/>
              </a:ext>
            </a:extLst>
          </p:cNvPr>
          <p:cNvSpPr>
            <a:spLocks noGrp="1" noChangeArrowheads="1"/>
          </p:cNvSpPr>
          <p:nvPr>
            <p:ph type="title"/>
          </p:nvPr>
        </p:nvSpPr>
        <p:spPr/>
        <p:txBody>
          <a:bodyPr>
            <a:normAutofit fontScale="90000"/>
          </a:bodyPr>
          <a:lstStyle/>
          <a:p>
            <a:pPr eaLnBrk="1" hangingPunct="1"/>
            <a:r>
              <a:rPr lang="fr-FR" altLang="fr-FR" dirty="0">
                <a:solidFill>
                  <a:schemeClr val="tx1"/>
                </a:solidFill>
              </a:rPr>
              <a:t> </a:t>
            </a:r>
            <a:r>
              <a:rPr lang="fr-FR" altLang="fr-FR" sz="2700" dirty="0">
                <a:solidFill>
                  <a:srgbClr val="0070C0"/>
                </a:solidFill>
              </a:rPr>
              <a:t>le GEVA : outil pour les équipes pluridisciplinaires des MDPH</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59" y="548680"/>
            <a:ext cx="8137153" cy="648072"/>
          </a:xfrm>
        </p:spPr>
        <p:txBody>
          <a:bodyPr>
            <a:normAutofit/>
          </a:bodyPr>
          <a:lstStyle/>
          <a:p>
            <a:r>
              <a:rPr lang="fr-FR" dirty="0"/>
              <a:t>La LOI 2005-102  DU 11 février 2005 </a:t>
            </a:r>
          </a:p>
        </p:txBody>
      </p:sp>
      <p:sp>
        <p:nvSpPr>
          <p:cNvPr id="3" name="Espace réservé du contenu 2"/>
          <p:cNvSpPr>
            <a:spLocks noGrp="1"/>
          </p:cNvSpPr>
          <p:nvPr>
            <p:ph idx="1"/>
          </p:nvPr>
        </p:nvSpPr>
        <p:spPr>
          <a:xfrm>
            <a:off x="395536" y="1124745"/>
            <a:ext cx="8291264" cy="5112568"/>
          </a:xfrm>
        </p:spPr>
        <p:txBody>
          <a:bodyPr>
            <a:normAutofit/>
          </a:bodyPr>
          <a:lstStyle/>
          <a:p>
            <a:pPr marL="457200" indent="-457200">
              <a:buFont typeface="+mj-lt"/>
              <a:buAutoNum type="arabicPeriod"/>
            </a:pPr>
            <a:r>
              <a:rPr lang="fr-FR" sz="1800" dirty="0"/>
              <a:t>Article 2 de la loi du 11 février 2005 pour l’égalité des droits et des chances, la participation et la citoyenneté des personnes handicapées, qui modifie l’article L.114-1 du Code de l’action sociale et des familles.</a:t>
            </a:r>
          </a:p>
          <a:p>
            <a:pPr lvl="1" indent="-342900">
              <a:buFont typeface="Wingdings" panose="05000000000000000000" pitchFamily="2" charset="2"/>
              <a:buChar char="q"/>
            </a:pPr>
            <a:r>
              <a:rPr lang="fr-FR" dirty="0"/>
              <a:t>Définition du handicap :</a:t>
            </a:r>
          </a:p>
          <a:p>
            <a:pPr marL="400050" lvl="1" indent="0">
              <a:buNone/>
            </a:pPr>
            <a:r>
              <a:rPr lang="fr-FR" sz="1600" i="1" dirty="0"/>
              <a:t>«Constitue un handicap, au sens de la présente loi, toute limitation d'activité ou restriction de participation à la vie en société subie dans son environnement par une personne en raison d'une altération substantielle, durable ou définitive, d'une ou plusieurs fonctions physiques, sensorielles, mentales, cognitives ou psychiques, d'un polyhandicap ou d'un trouble de santé invalidant»</a:t>
            </a:r>
          </a:p>
          <a:p>
            <a:pPr marL="400050" lvl="1" indent="0">
              <a:buNone/>
            </a:pPr>
            <a:endParaRPr lang="fr-FR" i="1" dirty="0"/>
          </a:p>
        </p:txBody>
      </p:sp>
      <p:sp>
        <p:nvSpPr>
          <p:cNvPr id="9" name="Rectangle 6"/>
          <p:cNvSpPr>
            <a:spLocks noChangeArrowheads="1"/>
          </p:cNvSpPr>
          <p:nvPr/>
        </p:nvSpPr>
        <p:spPr bwMode="auto">
          <a:xfrm>
            <a:off x="3567113" y="3394075"/>
            <a:ext cx="2133600" cy="381000"/>
          </a:xfrm>
          <a:prstGeom prst="rect">
            <a:avLst/>
          </a:prstGeom>
          <a:noFill/>
          <a:ln>
            <a:noFill/>
          </a:ln>
          <a:effectLst/>
          <a:extLst>
            <a:ext uri="{909E8E84-426E-40dd-AFC4-6F175D3DCCD1}">
              <a14:hiddenFill xmlns="" xmlns:a14="http://schemas.microsoft.com/office/drawing/2010/main">
                <a:solidFill>
                  <a:srgbClr val="CCECFF"/>
                </a:solidFill>
              </a14:hiddenFill>
            </a:ex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altLang="fr-FR" sz="1400" b="1" dirty="0">
                <a:solidFill>
                  <a:srgbClr val="FFFFFF"/>
                </a:solidFill>
                <a:latin typeface="Candara" pitchFamily="34" charset="0"/>
              </a:rPr>
              <a:t>Dans son</a:t>
            </a:r>
            <a:r>
              <a:rPr lang="fr-FR" altLang="fr-FR" sz="1400" b="1" dirty="0">
                <a:solidFill>
                  <a:srgbClr val="000000"/>
                </a:solidFill>
                <a:latin typeface="Candara" pitchFamily="34" charset="0"/>
              </a:rPr>
              <a:t> </a:t>
            </a:r>
            <a:r>
              <a:rPr lang="fr-FR" altLang="fr-FR" sz="1400" b="1" dirty="0">
                <a:solidFill>
                  <a:srgbClr val="FFFFFF"/>
                </a:solidFill>
                <a:latin typeface="Candara" pitchFamily="34" charset="0"/>
              </a:rPr>
              <a:t>environnement</a:t>
            </a:r>
            <a:endParaRPr lang="fr-FR" altLang="fr-FR" sz="1000" b="1" dirty="0">
              <a:solidFill>
                <a:srgbClr val="FFFFFF"/>
              </a:solidFill>
              <a:latin typeface="Candara" pitchFamily="34" charset="0"/>
            </a:endParaRPr>
          </a:p>
        </p:txBody>
      </p:sp>
      <p:grpSp>
        <p:nvGrpSpPr>
          <p:cNvPr id="16" name="Groupe 15"/>
          <p:cNvGrpSpPr/>
          <p:nvPr/>
        </p:nvGrpSpPr>
        <p:grpSpPr>
          <a:xfrm>
            <a:off x="1619672" y="3729673"/>
            <a:ext cx="5264368" cy="2648107"/>
            <a:chOff x="2123728" y="3780789"/>
            <a:chExt cx="5433412" cy="2793205"/>
          </a:xfrm>
        </p:grpSpPr>
        <p:sp>
          <p:nvSpPr>
            <p:cNvPr id="10" name="Oval 5"/>
            <p:cNvSpPr>
              <a:spLocks noChangeArrowheads="1"/>
            </p:cNvSpPr>
            <p:nvPr/>
          </p:nvSpPr>
          <p:spPr bwMode="auto">
            <a:xfrm>
              <a:off x="2123728" y="3780789"/>
              <a:ext cx="5433412" cy="2793205"/>
            </a:xfrm>
            <a:prstGeom prst="ellipse">
              <a:avLst/>
            </a:prstGeom>
            <a:gradFill rotWithShape="1">
              <a:gsLst>
                <a:gs pos="0">
                  <a:srgbClr val="3399FF"/>
                </a:gs>
                <a:gs pos="100000">
                  <a:srgbClr val="FFFFFF"/>
                </a:gs>
              </a:gsLst>
              <a:lin ang="5400000" scaled="1"/>
            </a:gra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fr-FR" altLang="fr-FR">
                <a:solidFill>
                  <a:srgbClr val="000000"/>
                </a:solidFill>
                <a:latin typeface="Candara" pitchFamily="34" charset="0"/>
              </a:endParaRPr>
            </a:p>
            <a:p>
              <a:pPr algn="ctr"/>
              <a:endParaRPr lang="fr-FR" altLang="fr-FR">
                <a:solidFill>
                  <a:srgbClr val="000000"/>
                </a:solidFill>
                <a:latin typeface="Candara" pitchFamily="34" charset="0"/>
              </a:endParaRPr>
            </a:p>
          </p:txBody>
        </p:sp>
        <p:sp>
          <p:nvSpPr>
            <p:cNvPr id="11" name="Oval 7"/>
            <p:cNvSpPr>
              <a:spLocks noChangeArrowheads="1"/>
            </p:cNvSpPr>
            <p:nvPr/>
          </p:nvSpPr>
          <p:spPr bwMode="auto">
            <a:xfrm>
              <a:off x="3264540" y="4492625"/>
              <a:ext cx="2971800" cy="533400"/>
            </a:xfrm>
            <a:prstGeom prst="ellipse">
              <a:avLst/>
            </a:prstGeom>
            <a:solidFill>
              <a:srgbClr val="0099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altLang="fr-FR" sz="1400" b="1" dirty="0">
                  <a:solidFill>
                    <a:srgbClr val="FFFFFF"/>
                  </a:solidFill>
                  <a:latin typeface="Candara" pitchFamily="34" charset="0"/>
                </a:rPr>
                <a:t>Altération(s) de</a:t>
              </a:r>
              <a:r>
                <a:rPr lang="fr-FR" altLang="fr-FR" sz="1400" dirty="0">
                  <a:solidFill>
                    <a:srgbClr val="000000"/>
                  </a:solidFill>
                  <a:latin typeface="Candara" pitchFamily="34" charset="0"/>
                </a:rPr>
                <a:t> </a:t>
              </a:r>
              <a:r>
                <a:rPr lang="fr-FR" altLang="fr-FR" sz="1400" b="1" dirty="0">
                  <a:solidFill>
                    <a:srgbClr val="FFFFFF"/>
                  </a:solidFill>
                  <a:latin typeface="Candara" pitchFamily="34" charset="0"/>
                </a:rPr>
                <a:t>fonction(s)</a:t>
              </a:r>
              <a:endParaRPr lang="fr-FR" altLang="fr-FR" sz="1200" b="1" dirty="0">
                <a:solidFill>
                  <a:srgbClr val="FFFFFF"/>
                </a:solidFill>
                <a:latin typeface="Candara" pitchFamily="34" charset="0"/>
              </a:endParaRPr>
            </a:p>
          </p:txBody>
        </p:sp>
        <p:sp>
          <p:nvSpPr>
            <p:cNvPr id="12" name="Oval 8"/>
            <p:cNvSpPr>
              <a:spLocks noChangeArrowheads="1"/>
            </p:cNvSpPr>
            <p:nvPr/>
          </p:nvSpPr>
          <p:spPr bwMode="auto">
            <a:xfrm>
              <a:off x="2620809" y="5226684"/>
              <a:ext cx="4248150" cy="1081088"/>
            </a:xfrm>
            <a:prstGeom prst="ellipse">
              <a:avLst/>
            </a:prstGeom>
            <a:solidFill>
              <a:srgbClr val="FF3399"/>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altLang="fr-FR" sz="1400" b="1" u="sng">
                  <a:solidFill>
                    <a:srgbClr val="FFFFFF"/>
                  </a:solidFill>
                  <a:latin typeface="Candara" pitchFamily="34" charset="0"/>
                </a:rPr>
                <a:t>Handicap</a:t>
              </a:r>
              <a:r>
                <a:rPr lang="fr-FR" altLang="fr-FR" sz="1400">
                  <a:solidFill>
                    <a:srgbClr val="000000"/>
                  </a:solidFill>
                  <a:latin typeface="Candara" pitchFamily="34" charset="0"/>
                </a:rPr>
                <a:t> </a:t>
              </a:r>
              <a:r>
                <a:rPr lang="fr-FR" altLang="fr-FR" sz="1400" b="1">
                  <a:solidFill>
                    <a:srgbClr val="FFFFFF"/>
                  </a:solidFill>
                  <a:latin typeface="Candara" pitchFamily="34" charset="0"/>
                </a:rPr>
                <a:t>= limitation d’activité</a:t>
              </a:r>
            </a:p>
            <a:p>
              <a:pPr algn="ctr"/>
              <a:r>
                <a:rPr lang="fr-FR" altLang="fr-FR" sz="1400" b="1">
                  <a:solidFill>
                    <a:srgbClr val="FFFFFF"/>
                  </a:solidFill>
                  <a:latin typeface="Candara" pitchFamily="34" charset="0"/>
                </a:rPr>
                <a:t>ou restriction de participation à la vie sociale</a:t>
              </a:r>
              <a:endParaRPr lang="fr-FR" altLang="fr-FR" sz="1200" b="1">
                <a:solidFill>
                  <a:srgbClr val="FFFFFF"/>
                </a:solidFill>
                <a:latin typeface="Candara" pitchFamily="34" charset="0"/>
              </a:endParaRPr>
            </a:p>
          </p:txBody>
        </p:sp>
        <p:sp>
          <p:nvSpPr>
            <p:cNvPr id="13" name="AutoShape 9"/>
            <p:cNvSpPr>
              <a:spLocks noChangeArrowheads="1"/>
            </p:cNvSpPr>
            <p:nvPr/>
          </p:nvSpPr>
          <p:spPr bwMode="auto">
            <a:xfrm>
              <a:off x="2389828" y="4660900"/>
              <a:ext cx="685800" cy="909637"/>
            </a:xfrm>
            <a:prstGeom prst="curvedRightArrow">
              <a:avLst>
                <a:gd name="adj1" fmla="val 26528"/>
                <a:gd name="adj2" fmla="val 53056"/>
                <a:gd name="adj3" fmla="val 33333"/>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solidFill>
                  <a:srgbClr val="000000"/>
                </a:solidFill>
                <a:latin typeface="Candara" pitchFamily="34" charset="0"/>
              </a:endParaRPr>
            </a:p>
          </p:txBody>
        </p:sp>
        <p:sp>
          <p:nvSpPr>
            <p:cNvPr id="14" name="AutoShape 10"/>
            <p:cNvSpPr>
              <a:spLocks noChangeArrowheads="1"/>
            </p:cNvSpPr>
            <p:nvPr/>
          </p:nvSpPr>
          <p:spPr bwMode="auto">
            <a:xfrm>
              <a:off x="6350640" y="4665662"/>
              <a:ext cx="533400" cy="904875"/>
            </a:xfrm>
            <a:prstGeom prst="curvedLeftArrow">
              <a:avLst>
                <a:gd name="adj1" fmla="val 33929"/>
                <a:gd name="adj2" fmla="val 67857"/>
                <a:gd name="adj3" fmla="val 33333"/>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solidFill>
                  <a:srgbClr val="000000"/>
                </a:solidFill>
                <a:latin typeface="Candara" pitchFamily="34" charset="0"/>
              </a:endParaRPr>
            </a:p>
          </p:txBody>
        </p:sp>
        <p:sp>
          <p:nvSpPr>
            <p:cNvPr id="15" name="Rectangle 6"/>
            <p:cNvSpPr>
              <a:spLocks noChangeArrowheads="1"/>
            </p:cNvSpPr>
            <p:nvPr/>
          </p:nvSpPr>
          <p:spPr bwMode="auto">
            <a:xfrm>
              <a:off x="3713803" y="3925887"/>
              <a:ext cx="2133600" cy="381000"/>
            </a:xfrm>
            <a:prstGeom prst="rect">
              <a:avLst/>
            </a:prstGeom>
            <a:noFill/>
            <a:ln>
              <a:noFill/>
            </a:ln>
            <a:effectLst/>
            <a:extLst>
              <a:ext uri="{909E8E84-426E-40dd-AFC4-6F175D3DCCD1}">
                <a14:hiddenFill xmlns="" xmlns:a14="http://schemas.microsoft.com/office/drawing/2010/main">
                  <a:solidFill>
                    <a:srgbClr val="CCECFF"/>
                  </a:solidFill>
                </a14:hiddenFill>
              </a:ex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altLang="fr-FR" sz="1400" b="1" dirty="0">
                  <a:solidFill>
                    <a:srgbClr val="FFFFFF"/>
                  </a:solidFill>
                  <a:latin typeface="Candara" pitchFamily="34" charset="0"/>
                </a:rPr>
                <a:t>Dans son</a:t>
              </a:r>
              <a:r>
                <a:rPr lang="fr-FR" altLang="fr-FR" sz="1400" b="1" dirty="0">
                  <a:solidFill>
                    <a:srgbClr val="000000"/>
                  </a:solidFill>
                  <a:latin typeface="Candara" pitchFamily="34" charset="0"/>
                </a:rPr>
                <a:t> </a:t>
              </a:r>
              <a:r>
                <a:rPr lang="fr-FR" altLang="fr-FR" sz="1400" b="1" dirty="0">
                  <a:solidFill>
                    <a:srgbClr val="FFFFFF"/>
                  </a:solidFill>
                  <a:latin typeface="Candara" pitchFamily="34" charset="0"/>
                </a:rPr>
                <a:t>environnement</a:t>
              </a:r>
              <a:endParaRPr lang="fr-FR" altLang="fr-FR" sz="1000" b="1" dirty="0">
                <a:solidFill>
                  <a:srgbClr val="FFFFFF"/>
                </a:solidFill>
                <a:latin typeface="Candara" pitchFamily="34" charset="0"/>
              </a:endParaRPr>
            </a:p>
          </p:txBody>
        </p:sp>
      </p:grpSp>
      <p:sp>
        <p:nvSpPr>
          <p:cNvPr id="4" name="Espace réservé du numéro de diapositive 3"/>
          <p:cNvSpPr>
            <a:spLocks noGrp="1"/>
          </p:cNvSpPr>
          <p:nvPr>
            <p:ph type="sldNum" sz="quarter" idx="12"/>
          </p:nvPr>
        </p:nvSpPr>
        <p:spPr/>
        <p:txBody>
          <a:bodyPr/>
          <a:lstStyle/>
          <a:p>
            <a:fld id="{C8100989-B75F-4602-84D8-19856CD6A586}" type="slidenum">
              <a:rPr lang="fr-FR" smtClean="0"/>
              <a:pPr/>
              <a:t>2</a:t>
            </a:fld>
            <a:endParaRPr lang="fr-FR" dirty="0"/>
          </a:p>
        </p:txBody>
      </p:sp>
    </p:spTree>
    <p:extLst>
      <p:ext uri="{BB962C8B-B14F-4D97-AF65-F5344CB8AC3E}">
        <p14:creationId xmlns:p14="http://schemas.microsoft.com/office/powerpoint/2010/main" val="257976216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550EAC-B9FF-C533-8F7A-28E33209E393}"/>
              </a:ext>
            </a:extLst>
          </p:cNvPr>
          <p:cNvSpPr>
            <a:spLocks noGrp="1"/>
          </p:cNvSpPr>
          <p:nvPr>
            <p:ph type="title"/>
          </p:nvPr>
        </p:nvSpPr>
        <p:spPr/>
        <p:txBody>
          <a:bodyPr>
            <a:normAutofit fontScale="90000"/>
          </a:bodyPr>
          <a:lstStyle/>
          <a:p>
            <a:r>
              <a:rPr lang="fr-FR" dirty="0"/>
              <a:t>Le GEVA : volet 6  « activités et capacités fonctionnelles »</a:t>
            </a:r>
          </a:p>
        </p:txBody>
      </p:sp>
      <p:sp>
        <p:nvSpPr>
          <p:cNvPr id="3" name="Espace réservé du contenu 2">
            <a:extLst>
              <a:ext uri="{FF2B5EF4-FFF2-40B4-BE49-F238E27FC236}">
                <a16:creationId xmlns:a16="http://schemas.microsoft.com/office/drawing/2014/main" id="{68129DDD-83B9-E096-25ED-7AE8FB19B2E9}"/>
              </a:ext>
            </a:extLst>
          </p:cNvPr>
          <p:cNvSpPr>
            <a:spLocks noGrp="1"/>
          </p:cNvSpPr>
          <p:nvPr>
            <p:ph idx="1"/>
          </p:nvPr>
        </p:nvSpPr>
        <p:spPr/>
        <p:txBody>
          <a:bodyPr>
            <a:normAutofit fontScale="92500" lnSpcReduction="20000"/>
          </a:bodyPr>
          <a:lstStyle/>
          <a:p>
            <a:pPr marL="0" lvl="0" indent="0">
              <a:buClr>
                <a:srgbClr val="66B800"/>
              </a:buClr>
              <a:buNone/>
              <a:defRPr/>
            </a:pPr>
            <a:r>
              <a:rPr lang="fr-FR" altLang="fr-FR" sz="1900" b="0" dirty="0">
                <a:solidFill>
                  <a:srgbClr val="000000"/>
                </a:solidFill>
                <a:latin typeface="Arial" panose="020B0604020202020204" pitchFamily="34" charset="0"/>
                <a:cs typeface="Arial" panose="020B0604020202020204" pitchFamily="34" charset="0"/>
              </a:rPr>
              <a:t>Volet central  qui renvoie à la définition du handicap : les limitations d’activités et les restrictions de participation de la personne. Les autres volets apportent des éléments supplémentaires qui éclairent la situation (expliquent ces limitations ou le contexte de vie) ou donnent des informations utiles à la définition des propositions (critères réglementaires, modes de soutien existants ou potentiels, etc.).</a:t>
            </a:r>
          </a:p>
          <a:p>
            <a:pPr marL="0" lvl="0" indent="0">
              <a:buClr>
                <a:srgbClr val="66B800"/>
              </a:buClr>
              <a:buNone/>
              <a:defRPr/>
            </a:pPr>
            <a:endParaRPr lang="fr-FR" altLang="fr-FR" sz="1900" dirty="0">
              <a:solidFill>
                <a:srgbClr val="000000"/>
              </a:solidFill>
              <a:latin typeface="Arial" panose="020B0604020202020204" pitchFamily="34" charset="0"/>
              <a:cs typeface="Arial" panose="020B0604020202020204" pitchFamily="34" charset="0"/>
            </a:endParaRPr>
          </a:p>
          <a:p>
            <a:pPr marL="0" lvl="0" indent="0">
              <a:buClr>
                <a:srgbClr val="66B800"/>
              </a:buClr>
              <a:buNone/>
              <a:defRPr/>
            </a:pPr>
            <a:r>
              <a:rPr lang="fr-FR" altLang="fr-FR" sz="1900" b="0" dirty="0">
                <a:solidFill>
                  <a:srgbClr val="000000"/>
                </a:solidFill>
                <a:latin typeface="Arial" panose="020B0604020202020204" pitchFamily="34" charset="0"/>
                <a:cs typeface="Arial" panose="020B0604020202020204" pitchFamily="34" charset="0"/>
              </a:rPr>
              <a:t>Il s’appuie sur les concepts de la CIF, avec notamment l’identification des facteurs environnementaux, facilitateurs ou obstacles.</a:t>
            </a:r>
          </a:p>
          <a:p>
            <a:pPr lvl="0">
              <a:buClr>
                <a:srgbClr val="66B800"/>
              </a:buClr>
              <a:defRPr/>
            </a:pPr>
            <a:endParaRPr lang="fr-FR" altLang="fr-FR" dirty="0">
              <a:solidFill>
                <a:srgbClr val="000000"/>
              </a:solidFill>
              <a:latin typeface="Arial" panose="020B0604020202020204" pitchFamily="34" charset="0"/>
              <a:cs typeface="Arial" panose="020B0604020202020204" pitchFamily="34" charset="0"/>
            </a:endParaRPr>
          </a:p>
          <a:p>
            <a:pPr marL="0" lvl="0" indent="0">
              <a:buClr>
                <a:srgbClr val="66B800"/>
              </a:buClr>
              <a:buNone/>
              <a:defRPr/>
            </a:pPr>
            <a:r>
              <a:rPr lang="fr-FR" altLang="fr-FR" sz="1700" dirty="0">
                <a:solidFill>
                  <a:srgbClr val="000000"/>
                </a:solidFill>
                <a:latin typeface="Arial" panose="020B0604020202020204" pitchFamily="34" charset="0"/>
                <a:cs typeface="Arial" panose="020B0604020202020204" pitchFamily="34" charset="0"/>
              </a:rPr>
              <a:t>Les domaines d’activité du volet 6 issus de la CIF: </a:t>
            </a:r>
          </a:p>
          <a:p>
            <a:pPr lvl="1">
              <a:buClr>
                <a:srgbClr val="66B800"/>
              </a:buClr>
              <a:buFont typeface="Arial" panose="020B0604020202020204" pitchFamily="34" charset="0"/>
              <a:buChar char="•"/>
              <a:defRPr/>
            </a:pPr>
            <a:r>
              <a:rPr lang="fr-FR" altLang="fr-FR" sz="1700" dirty="0">
                <a:solidFill>
                  <a:srgbClr val="000000"/>
                </a:solidFill>
                <a:latin typeface="Arial" panose="020B0604020202020204" pitchFamily="34" charset="0"/>
                <a:cs typeface="Arial" panose="020B0604020202020204" pitchFamily="34" charset="0"/>
              </a:rPr>
              <a:t>tâches et exigences générales, relation avec autrui ;</a:t>
            </a:r>
          </a:p>
          <a:p>
            <a:pPr lvl="1">
              <a:buClr>
                <a:srgbClr val="66B800"/>
              </a:buClr>
              <a:buFont typeface="Arial" panose="020B0604020202020204" pitchFamily="34" charset="0"/>
              <a:buChar char="•"/>
              <a:defRPr/>
            </a:pPr>
            <a:r>
              <a:rPr lang="fr-FR" altLang="fr-FR" sz="1700" dirty="0">
                <a:solidFill>
                  <a:srgbClr val="000000"/>
                </a:solidFill>
                <a:latin typeface="Arial" panose="020B0604020202020204" pitchFamily="34" charset="0"/>
                <a:cs typeface="Arial" panose="020B0604020202020204" pitchFamily="34" charset="0"/>
              </a:rPr>
              <a:t>mobilité, manipulation ;</a:t>
            </a:r>
          </a:p>
          <a:p>
            <a:pPr lvl="1">
              <a:buClr>
                <a:srgbClr val="66B800"/>
              </a:buClr>
              <a:buFont typeface="Arial" panose="020B0604020202020204" pitchFamily="34" charset="0"/>
              <a:buChar char="•"/>
              <a:defRPr/>
            </a:pPr>
            <a:r>
              <a:rPr lang="fr-FR" altLang="fr-FR" sz="1700" dirty="0">
                <a:solidFill>
                  <a:srgbClr val="000000"/>
                </a:solidFill>
                <a:latin typeface="Arial" panose="020B0604020202020204" pitchFamily="34" charset="0"/>
                <a:cs typeface="Arial" panose="020B0604020202020204" pitchFamily="34" charset="0"/>
              </a:rPr>
              <a:t>entretien personnel ;</a:t>
            </a:r>
          </a:p>
          <a:p>
            <a:pPr lvl="1">
              <a:buClr>
                <a:srgbClr val="66B800"/>
              </a:buClr>
              <a:buFont typeface="Arial" panose="020B0604020202020204" pitchFamily="34" charset="0"/>
              <a:buChar char="•"/>
              <a:defRPr/>
            </a:pPr>
            <a:r>
              <a:rPr lang="fr-FR" altLang="fr-FR" sz="1700" dirty="0">
                <a:solidFill>
                  <a:srgbClr val="000000"/>
                </a:solidFill>
                <a:latin typeface="Arial" panose="020B0604020202020204" pitchFamily="34" charset="0"/>
                <a:cs typeface="Arial" panose="020B0604020202020204" pitchFamily="34" charset="0"/>
              </a:rPr>
              <a:t>communication ;</a:t>
            </a:r>
          </a:p>
          <a:p>
            <a:pPr lvl="1">
              <a:buClr>
                <a:srgbClr val="66B800"/>
              </a:buClr>
              <a:buFont typeface="Arial" panose="020B0604020202020204" pitchFamily="34" charset="0"/>
              <a:buChar char="•"/>
              <a:defRPr/>
            </a:pPr>
            <a:r>
              <a:rPr lang="fr-FR" altLang="fr-FR" sz="1700" dirty="0">
                <a:solidFill>
                  <a:srgbClr val="000000"/>
                </a:solidFill>
                <a:latin typeface="Arial" panose="020B0604020202020204" pitchFamily="34" charset="0"/>
                <a:cs typeface="Arial" panose="020B0604020202020204" pitchFamily="34" charset="0"/>
              </a:rPr>
              <a:t>vie domestique et vie courante ;</a:t>
            </a:r>
          </a:p>
          <a:p>
            <a:pPr lvl="1">
              <a:buClr>
                <a:srgbClr val="66B800"/>
              </a:buClr>
              <a:buFont typeface="Arial" panose="020B0604020202020204" pitchFamily="34" charset="0"/>
              <a:buChar char="•"/>
              <a:defRPr/>
            </a:pPr>
            <a:r>
              <a:rPr lang="fr-FR" altLang="fr-FR" sz="1700" dirty="0">
                <a:solidFill>
                  <a:srgbClr val="000000"/>
                </a:solidFill>
                <a:latin typeface="Arial" panose="020B0604020202020204" pitchFamily="34" charset="0"/>
                <a:cs typeface="Arial" panose="020B0604020202020204" pitchFamily="34" charset="0"/>
              </a:rPr>
              <a:t>application des connaissances, apprentissage ;</a:t>
            </a:r>
          </a:p>
          <a:p>
            <a:pPr lvl="1">
              <a:buClr>
                <a:srgbClr val="66B800"/>
              </a:buClr>
              <a:buFont typeface="Arial" panose="020B0604020202020204" pitchFamily="34" charset="0"/>
              <a:buChar char="•"/>
              <a:defRPr/>
            </a:pPr>
            <a:r>
              <a:rPr lang="fr-FR" altLang="fr-FR" sz="1700" dirty="0">
                <a:solidFill>
                  <a:srgbClr val="000000"/>
                </a:solidFill>
                <a:latin typeface="Arial" panose="020B0604020202020204" pitchFamily="34" charset="0"/>
                <a:cs typeface="Arial" panose="020B0604020202020204" pitchFamily="34" charset="0"/>
              </a:rPr>
              <a:t>tâches et exigences en relation avec la scolarité et la formation initiale ;</a:t>
            </a:r>
          </a:p>
          <a:p>
            <a:pPr lvl="1">
              <a:buClr>
                <a:srgbClr val="66B800"/>
              </a:buClr>
              <a:buFont typeface="Arial" panose="020B0604020202020204" pitchFamily="34" charset="0"/>
              <a:buChar char="•"/>
              <a:defRPr/>
            </a:pPr>
            <a:r>
              <a:rPr lang="fr-FR" altLang="fr-FR" sz="1700" dirty="0">
                <a:solidFill>
                  <a:srgbClr val="000000"/>
                </a:solidFill>
                <a:latin typeface="Arial" panose="020B0604020202020204" pitchFamily="34" charset="0"/>
                <a:cs typeface="Arial" panose="020B0604020202020204" pitchFamily="34" charset="0"/>
              </a:rPr>
              <a:t>tâches et exigences relatives au travail.</a:t>
            </a:r>
          </a:p>
          <a:p>
            <a:pPr lvl="1">
              <a:buClr>
                <a:srgbClr val="66B800"/>
              </a:buClr>
              <a:buFont typeface="Arial" panose="020B0604020202020204" pitchFamily="34" charset="0"/>
              <a:buChar char="–"/>
              <a:defRPr/>
            </a:pPr>
            <a:endParaRPr lang="fr-FR" altLang="fr-FR" sz="1700" dirty="0">
              <a:solidFill>
                <a:srgbClr val="000000"/>
              </a:solidFill>
              <a:latin typeface="Arial" panose="020B0604020202020204" pitchFamily="34" charset="0"/>
              <a:cs typeface="Arial" panose="020B0604020202020204" pitchFamily="34" charset="0"/>
            </a:endParaRPr>
          </a:p>
          <a:p>
            <a:endParaRPr lang="fr-FR" dirty="0"/>
          </a:p>
        </p:txBody>
      </p:sp>
      <p:sp>
        <p:nvSpPr>
          <p:cNvPr id="4" name="Espace réservé du numéro de diapositive 3">
            <a:extLst>
              <a:ext uri="{FF2B5EF4-FFF2-40B4-BE49-F238E27FC236}">
                <a16:creationId xmlns:a16="http://schemas.microsoft.com/office/drawing/2014/main" id="{F140EAEB-A2DD-12E8-C70E-FC5D33E94CDC}"/>
              </a:ext>
            </a:extLst>
          </p:cNvPr>
          <p:cNvSpPr>
            <a:spLocks noGrp="1"/>
          </p:cNvSpPr>
          <p:nvPr>
            <p:ph type="sldNum" sz="quarter" idx="12"/>
          </p:nvPr>
        </p:nvSpPr>
        <p:spPr/>
        <p:txBody>
          <a:bodyPr/>
          <a:lstStyle/>
          <a:p>
            <a:fld id="{C8100989-B75F-4602-84D8-19856CD6A586}" type="slidenum">
              <a:rPr lang="fr-FR" smtClean="0"/>
              <a:pPr/>
              <a:t>20</a:t>
            </a:fld>
            <a:endParaRPr lang="fr-FR" dirty="0"/>
          </a:p>
        </p:txBody>
      </p:sp>
    </p:spTree>
    <p:extLst>
      <p:ext uri="{BB962C8B-B14F-4D97-AF65-F5344CB8AC3E}">
        <p14:creationId xmlns:p14="http://schemas.microsoft.com/office/powerpoint/2010/main" val="904484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numéro de diapositive 5">
            <a:extLst>
              <a:ext uri="{FF2B5EF4-FFF2-40B4-BE49-F238E27FC236}">
                <a16:creationId xmlns:a16="http://schemas.microsoft.com/office/drawing/2014/main" id="{A8A841DB-2273-7009-CA34-0943257967A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E032090-C851-704A-8D9F-1FEA0CBB3487}" type="slidenum">
              <a:rPr lang="fr-FR" altLang="fr-FR">
                <a:solidFill>
                  <a:schemeClr val="bg1"/>
                </a:solidFill>
              </a:rPr>
              <a:pPr eaLnBrk="1" hangingPunct="1"/>
              <a:t>21</a:t>
            </a:fld>
            <a:endParaRPr lang="fr-FR" altLang="fr-FR">
              <a:solidFill>
                <a:schemeClr val="bg1"/>
              </a:solidFill>
            </a:endParaRPr>
          </a:p>
        </p:txBody>
      </p:sp>
      <p:pic>
        <p:nvPicPr>
          <p:cNvPr id="20483" name="Picture 4">
            <a:extLst>
              <a:ext uri="{FF2B5EF4-FFF2-40B4-BE49-F238E27FC236}">
                <a16:creationId xmlns:a16="http://schemas.microsoft.com/office/drawing/2014/main" id="{C9860884-A89D-9FCD-6B69-B77C6909F6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341" t="15042" r="14557" b="7480"/>
          <a:stretch>
            <a:fillRect/>
          </a:stretch>
        </p:blipFill>
        <p:spPr bwMode="auto">
          <a:xfrm>
            <a:off x="0" y="0"/>
            <a:ext cx="9144000"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CFD5D5-7FE6-A396-75FA-12BB1DA6A22D}"/>
              </a:ext>
            </a:extLst>
          </p:cNvPr>
          <p:cNvSpPr>
            <a:spLocks noGrp="1"/>
          </p:cNvSpPr>
          <p:nvPr>
            <p:ph type="title"/>
          </p:nvPr>
        </p:nvSpPr>
        <p:spPr>
          <a:xfrm>
            <a:off x="457200" y="543818"/>
            <a:ext cx="8229600" cy="652934"/>
          </a:xfrm>
        </p:spPr>
        <p:txBody>
          <a:bodyPr>
            <a:noAutofit/>
          </a:bodyPr>
          <a:lstStyle/>
          <a:p>
            <a:r>
              <a:rPr lang="fr-FR" sz="2200" dirty="0"/>
              <a:t>GEVA : volet 6 activités du Chapitre « vie domestique, vie courante »</a:t>
            </a:r>
          </a:p>
        </p:txBody>
      </p:sp>
      <p:sp>
        <p:nvSpPr>
          <p:cNvPr id="3" name="Espace réservé du contenu 2">
            <a:extLst>
              <a:ext uri="{FF2B5EF4-FFF2-40B4-BE49-F238E27FC236}">
                <a16:creationId xmlns:a16="http://schemas.microsoft.com/office/drawing/2014/main" id="{EBAD7F0E-540B-47CA-C6C8-3EE6BF6EF8AA}"/>
              </a:ext>
            </a:extLst>
          </p:cNvPr>
          <p:cNvSpPr>
            <a:spLocks noGrp="1"/>
          </p:cNvSpPr>
          <p:nvPr>
            <p:ph idx="1"/>
          </p:nvPr>
        </p:nvSpPr>
        <p:spPr>
          <a:xfrm>
            <a:off x="457200" y="1268759"/>
            <a:ext cx="8229600" cy="4968553"/>
          </a:xfrm>
        </p:spPr>
        <p:txBody>
          <a:bodyPr>
            <a:normAutofit fontScale="92500" lnSpcReduction="10000"/>
          </a:bodyPr>
          <a:lstStyle/>
          <a:p>
            <a:pPr marL="342900" lvl="0" indent="-342900" algn="just">
              <a:buFont typeface="Cambria" panose="02040503050406030204" pitchFamily="18" charset="0"/>
              <a:buChar char="-"/>
            </a:pPr>
            <a:r>
              <a:rPr lang="fr-FR" sz="1800" b="0" dirty="0">
                <a:effectLst/>
                <a:latin typeface="Times New Roman" panose="02020603050405020304" pitchFamily="18" charset="0"/>
                <a:ea typeface="Times New Roman" panose="02020603050405020304" pitchFamily="18" charset="0"/>
                <a:cs typeface="Times New Roman" panose="02020603050405020304" pitchFamily="18" charset="0"/>
              </a:rPr>
              <a:t>Faire ses courses</a:t>
            </a:r>
          </a:p>
          <a:p>
            <a:pPr marL="342900" lvl="0" indent="-342900" algn="just">
              <a:buFont typeface="Cambria" panose="02040503050406030204" pitchFamily="18" charset="0"/>
              <a:buChar char="-"/>
            </a:pPr>
            <a:r>
              <a:rPr lang="fr-FR" sz="1800" b="0" dirty="0">
                <a:effectLst/>
                <a:latin typeface="Times New Roman" panose="02020603050405020304" pitchFamily="18" charset="0"/>
                <a:ea typeface="Times New Roman" panose="02020603050405020304" pitchFamily="18" charset="0"/>
                <a:cs typeface="Times New Roman" panose="02020603050405020304" pitchFamily="18" charset="0"/>
              </a:rPr>
              <a:t>Préparer des repas simples</a:t>
            </a:r>
          </a:p>
          <a:p>
            <a:pPr marL="342900" lvl="0" indent="-342900" algn="just">
              <a:buFont typeface="Cambria" panose="02040503050406030204" pitchFamily="18" charset="0"/>
              <a:buChar char="-"/>
            </a:pPr>
            <a:r>
              <a:rPr lang="fr-FR" sz="1800" b="0" dirty="0">
                <a:effectLst/>
                <a:latin typeface="Times New Roman" panose="02020603050405020304" pitchFamily="18" charset="0"/>
                <a:ea typeface="Times New Roman" panose="02020603050405020304" pitchFamily="18" charset="0"/>
                <a:cs typeface="Times New Roman" panose="02020603050405020304" pitchFamily="18" charset="0"/>
              </a:rPr>
              <a:t>Faire son ménage</a:t>
            </a:r>
          </a:p>
          <a:p>
            <a:pPr marL="342900" lvl="0" indent="-342900" algn="just">
              <a:buFont typeface="Cambria" panose="02040503050406030204" pitchFamily="18" charset="0"/>
              <a:buChar char="-"/>
            </a:pPr>
            <a:r>
              <a:rPr lang="fr-FR" sz="1800" b="0" dirty="0">
                <a:effectLst/>
                <a:latin typeface="Times New Roman" panose="02020603050405020304" pitchFamily="18" charset="0"/>
                <a:ea typeface="Times New Roman" panose="02020603050405020304" pitchFamily="18" charset="0"/>
                <a:cs typeface="Times New Roman" panose="02020603050405020304" pitchFamily="18" charset="0"/>
              </a:rPr>
              <a:t>Entretenir son linge et ses vêtements</a:t>
            </a:r>
          </a:p>
          <a:p>
            <a:pPr marL="342900" lvl="0" indent="-342900" algn="just">
              <a:buFont typeface="Cambria" panose="02040503050406030204" pitchFamily="18" charset="0"/>
              <a:buChar char="-"/>
            </a:pPr>
            <a:r>
              <a:rPr lang="fr-FR" sz="1800" b="0" dirty="0">
                <a:effectLst/>
                <a:latin typeface="Times New Roman" panose="02020603050405020304" pitchFamily="18" charset="0"/>
                <a:ea typeface="Times New Roman" panose="02020603050405020304" pitchFamily="18" charset="0"/>
                <a:cs typeface="Times New Roman" panose="02020603050405020304" pitchFamily="18" charset="0"/>
              </a:rPr>
              <a:t>S’occuper de sa famille</a:t>
            </a:r>
          </a:p>
          <a:p>
            <a:pPr marL="342900" lvl="0" indent="-342900" algn="just">
              <a:buFont typeface="Cambria" panose="02040503050406030204" pitchFamily="18" charset="0"/>
              <a:buChar char="-"/>
            </a:pPr>
            <a:r>
              <a:rPr lang="fr-FR" sz="1800" b="0" dirty="0">
                <a:effectLst/>
                <a:latin typeface="Times New Roman" panose="02020603050405020304" pitchFamily="18" charset="0"/>
                <a:ea typeface="Times New Roman" panose="02020603050405020304" pitchFamily="18" charset="0"/>
                <a:cs typeface="Times New Roman" panose="02020603050405020304" pitchFamily="18" charset="0"/>
              </a:rPr>
              <a:t>Gérer son budget, faire les démarches administratives</a:t>
            </a:r>
          </a:p>
          <a:p>
            <a:pPr marL="342900" lvl="0" indent="-342900" algn="just">
              <a:buFont typeface="Cambria" panose="02040503050406030204" pitchFamily="18" charset="0"/>
              <a:buChar char="-"/>
            </a:pPr>
            <a:r>
              <a:rPr lang="fr-FR" sz="1800" b="0" dirty="0">
                <a:effectLst/>
                <a:latin typeface="Times New Roman" panose="02020603050405020304" pitchFamily="18" charset="0"/>
                <a:ea typeface="Times New Roman" panose="02020603050405020304" pitchFamily="18" charset="0"/>
                <a:cs typeface="Times New Roman" panose="02020603050405020304" pitchFamily="18" charset="0"/>
              </a:rPr>
              <a:t>Gérer son argent au quotidien</a:t>
            </a:r>
          </a:p>
          <a:p>
            <a:pPr marL="342900" lvl="0" indent="-342900" algn="just">
              <a:buFont typeface="Cambria" panose="02040503050406030204" pitchFamily="18" charset="0"/>
              <a:buChar char="-"/>
            </a:pPr>
            <a:r>
              <a:rPr lang="fr-FR" sz="1800" b="0" dirty="0">
                <a:effectLst/>
                <a:latin typeface="Times New Roman" panose="02020603050405020304" pitchFamily="18" charset="0"/>
                <a:ea typeface="Times New Roman" panose="02020603050405020304" pitchFamily="18" charset="0"/>
                <a:cs typeface="Times New Roman" panose="02020603050405020304" pitchFamily="18" charset="0"/>
              </a:rPr>
              <a:t>Gérer son compte bancaire</a:t>
            </a:r>
          </a:p>
          <a:p>
            <a:pPr marL="342900" lvl="0" indent="-342900" algn="just">
              <a:buFont typeface="Cambria" panose="02040503050406030204" pitchFamily="18" charset="0"/>
              <a:buChar char="-"/>
            </a:pPr>
            <a:r>
              <a:rPr lang="fr-FR" sz="1800" b="0" dirty="0">
                <a:effectLst/>
                <a:latin typeface="Times New Roman" panose="02020603050405020304" pitchFamily="18" charset="0"/>
                <a:ea typeface="Times New Roman" panose="02020603050405020304" pitchFamily="18" charset="0"/>
                <a:cs typeface="Times New Roman" panose="02020603050405020304" pitchFamily="18" charset="0"/>
              </a:rPr>
              <a:t>Faire des démarches administratives</a:t>
            </a:r>
          </a:p>
          <a:p>
            <a:pPr marL="342900" lvl="0" indent="-342900" algn="just">
              <a:buFont typeface="Cambria" panose="02040503050406030204" pitchFamily="18" charset="0"/>
              <a:buChar char="-"/>
            </a:pPr>
            <a:r>
              <a:rPr lang="fr-FR" sz="1800" b="0" dirty="0">
                <a:effectLst/>
                <a:latin typeface="Times New Roman" panose="02020603050405020304" pitchFamily="18" charset="0"/>
                <a:ea typeface="Times New Roman" panose="02020603050405020304" pitchFamily="18" charset="0"/>
                <a:cs typeface="Times New Roman" panose="02020603050405020304" pitchFamily="18" charset="0"/>
              </a:rPr>
              <a:t>Vivre seul dans un logement indépendant</a:t>
            </a:r>
          </a:p>
          <a:p>
            <a:pPr marL="342900" lvl="0" indent="-342900" algn="just">
              <a:buFont typeface="Cambria" panose="02040503050406030204" pitchFamily="18" charset="0"/>
              <a:buChar char="-"/>
            </a:pPr>
            <a:r>
              <a:rPr lang="fr-FR" sz="1800" b="0" dirty="0">
                <a:effectLst/>
                <a:latin typeface="Times New Roman" panose="02020603050405020304" pitchFamily="18" charset="0"/>
                <a:ea typeface="Times New Roman" panose="02020603050405020304" pitchFamily="18" charset="0"/>
                <a:cs typeface="Times New Roman" panose="02020603050405020304" pitchFamily="18" charset="0"/>
              </a:rPr>
              <a:t>Avoir des relations informelles de voisinage</a:t>
            </a:r>
          </a:p>
          <a:p>
            <a:pPr marL="342900" lvl="0" indent="-342900" algn="just">
              <a:buFont typeface="Cambria" panose="02040503050406030204" pitchFamily="18" charset="0"/>
              <a:buChar char="-"/>
            </a:pPr>
            <a:r>
              <a:rPr lang="fr-FR" sz="1800" b="0" dirty="0">
                <a:effectLst/>
                <a:latin typeface="Times New Roman" panose="02020603050405020304" pitchFamily="18" charset="0"/>
                <a:ea typeface="Times New Roman" panose="02020603050405020304" pitchFamily="18" charset="0"/>
                <a:cs typeface="Times New Roman" panose="02020603050405020304" pitchFamily="18" charset="0"/>
              </a:rPr>
              <a:t>Participer à la vie communautaire, sociale et civique</a:t>
            </a:r>
          </a:p>
          <a:p>
            <a:pPr marL="342900" lvl="0" indent="-342900" algn="just">
              <a:buFont typeface="Cambria" panose="02040503050406030204" pitchFamily="18" charset="0"/>
              <a:buChar char="-"/>
            </a:pPr>
            <a:r>
              <a:rPr lang="fr-FR" sz="1800" b="0" dirty="0">
                <a:effectLst/>
                <a:latin typeface="Times New Roman" panose="02020603050405020304" pitchFamily="18" charset="0"/>
                <a:ea typeface="Times New Roman" panose="02020603050405020304" pitchFamily="18" charset="0"/>
                <a:cs typeface="Times New Roman" panose="02020603050405020304" pitchFamily="18" charset="0"/>
              </a:rPr>
              <a:t>Gérer son temps libre, avoir des activités récréatives ou participer à des activités culturelles, sportives ou de loisirs</a:t>
            </a:r>
          </a:p>
          <a:p>
            <a:pPr marL="342900" lvl="0" indent="-342900" algn="just">
              <a:buFont typeface="Cambria" panose="02040503050406030204" pitchFamily="18" charset="0"/>
              <a:buChar char="-"/>
            </a:pPr>
            <a:r>
              <a:rPr lang="fr-FR" sz="1800" b="0" dirty="0">
                <a:latin typeface="Times New Roman" panose="02020603050405020304" pitchFamily="18" charset="0"/>
                <a:ea typeface="Times New Roman" panose="02020603050405020304" pitchFamily="18" charset="0"/>
                <a:cs typeface="Times New Roman" panose="02020603050405020304" pitchFamily="18" charset="0"/>
              </a:rPr>
              <a:t>Exprimer une demande liée à des soins</a:t>
            </a:r>
          </a:p>
          <a:p>
            <a:pPr marL="342900" lvl="0" indent="-342900" algn="just">
              <a:buFont typeface="Cambria" panose="02040503050406030204" pitchFamily="18" charset="0"/>
              <a:buChar char="-"/>
            </a:pPr>
            <a:r>
              <a:rPr lang="fr-FR" sz="1800" b="0" dirty="0">
                <a:latin typeface="Times New Roman" panose="02020603050405020304" pitchFamily="18" charset="0"/>
                <a:ea typeface="Times New Roman" panose="02020603050405020304" pitchFamily="18" charset="0"/>
                <a:cs typeface="Times New Roman" panose="02020603050405020304" pitchFamily="18" charset="0"/>
              </a:rPr>
              <a:t>Participer à la vie locale</a:t>
            </a:r>
          </a:p>
          <a:p>
            <a:pPr marL="342900" lvl="0" indent="-342900" algn="just">
              <a:buFont typeface="Cambria" panose="02040503050406030204" pitchFamily="18" charset="0"/>
              <a:buChar char="-"/>
            </a:pPr>
            <a:r>
              <a:rPr lang="fr-FR" sz="1800" b="0" dirty="0">
                <a:latin typeface="Times New Roman" panose="02020603050405020304" pitchFamily="18" charset="0"/>
                <a:ea typeface="Times New Roman" panose="02020603050405020304" pitchFamily="18" charset="0"/>
                <a:cs typeface="Times New Roman" panose="02020603050405020304" pitchFamily="18" charset="0"/>
              </a:rPr>
              <a:t>Partir en vacances</a:t>
            </a:r>
          </a:p>
          <a:p>
            <a:pPr marL="342900" lvl="0" indent="-342900" algn="just">
              <a:buFont typeface="Cambria" panose="02040503050406030204" pitchFamily="18" charset="0"/>
              <a:buChar char="-"/>
            </a:pPr>
            <a:endParaRPr lang="fr-FR"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72C741C7-8B5C-9DF0-B41C-14C6802EB7BE}"/>
              </a:ext>
            </a:extLst>
          </p:cNvPr>
          <p:cNvSpPr>
            <a:spLocks noGrp="1"/>
          </p:cNvSpPr>
          <p:nvPr>
            <p:ph type="sldNum" sz="quarter" idx="12"/>
          </p:nvPr>
        </p:nvSpPr>
        <p:spPr/>
        <p:txBody>
          <a:bodyPr/>
          <a:lstStyle/>
          <a:p>
            <a:fld id="{C8100989-B75F-4602-84D8-19856CD6A586}" type="slidenum">
              <a:rPr lang="fr-FR" smtClean="0"/>
              <a:pPr/>
              <a:t>22</a:t>
            </a:fld>
            <a:endParaRPr lang="fr-FR" dirty="0"/>
          </a:p>
        </p:txBody>
      </p:sp>
    </p:spTree>
    <p:extLst>
      <p:ext uri="{BB962C8B-B14F-4D97-AF65-F5344CB8AC3E}">
        <p14:creationId xmlns:p14="http://schemas.microsoft.com/office/powerpoint/2010/main" val="1706715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EA4ADB-D2DD-B369-1E4A-C4856ADF6259}"/>
              </a:ext>
            </a:extLst>
          </p:cNvPr>
          <p:cNvSpPr>
            <a:spLocks noGrp="1"/>
          </p:cNvSpPr>
          <p:nvPr>
            <p:ph type="title"/>
          </p:nvPr>
        </p:nvSpPr>
        <p:spPr/>
        <p:txBody>
          <a:bodyPr>
            <a:normAutofit/>
          </a:bodyPr>
          <a:lstStyle/>
          <a:p>
            <a:r>
              <a:rPr lang="fr-FR" sz="2400" dirty="0"/>
              <a:t>Les activités : nécessité d’une approche globale</a:t>
            </a:r>
          </a:p>
        </p:txBody>
      </p:sp>
      <p:sp>
        <p:nvSpPr>
          <p:cNvPr id="3" name="Espace réservé du contenu 2">
            <a:extLst>
              <a:ext uri="{FF2B5EF4-FFF2-40B4-BE49-F238E27FC236}">
                <a16:creationId xmlns:a16="http://schemas.microsoft.com/office/drawing/2014/main" id="{51C462DC-8D72-44AB-DFEC-DC2F2AAD5E0F}"/>
              </a:ext>
            </a:extLst>
          </p:cNvPr>
          <p:cNvSpPr>
            <a:spLocks noGrp="1"/>
          </p:cNvSpPr>
          <p:nvPr>
            <p:ph idx="1"/>
          </p:nvPr>
        </p:nvSpPr>
        <p:spPr/>
        <p:txBody>
          <a:bodyPr>
            <a:normAutofit/>
          </a:bodyPr>
          <a:lstStyle/>
          <a:p>
            <a:pPr marL="0" indent="0">
              <a:buNone/>
            </a:pPr>
            <a:r>
              <a:rPr lang="fr-FR" sz="2000" dirty="0"/>
              <a:t>Pour les situations de handicap lié à des altérations des fonctions mentales, cognitives, psychiques, la notion « d’activité » doit être envisagée de manière globale : notion de limitations « envahissantes »</a:t>
            </a:r>
          </a:p>
          <a:p>
            <a:endParaRPr lang="fr-FR" sz="2000" dirty="0"/>
          </a:p>
          <a:p>
            <a:pPr marL="0" indent="0">
              <a:buNone/>
            </a:pPr>
            <a:r>
              <a:rPr lang="fr-FR" sz="2000" b="0" dirty="0"/>
              <a:t>Ainsi l’altération des fonctions exécutives entraîne des difficultés à s’organiser,  anticiper, initier des actions, gérer le temps, élaborer des stratégies,  planifier des tâches à accomplir, les exécuter et les vérifier,  maintenir l’attention, résoudre des problèmes, mener à terme des actions. </a:t>
            </a:r>
          </a:p>
          <a:p>
            <a:pPr marL="0" indent="0">
              <a:buNone/>
            </a:pPr>
            <a:r>
              <a:rPr lang="fr-FR" sz="2000" b="0" dirty="0"/>
              <a:t>Ces difficultés impactent tous les domaines de vie, tous les actes de la vie quotidienne</a:t>
            </a:r>
            <a:r>
              <a:rPr lang="fr-FR" b="0" dirty="0"/>
              <a:t>.</a:t>
            </a:r>
          </a:p>
        </p:txBody>
      </p:sp>
      <p:sp>
        <p:nvSpPr>
          <p:cNvPr id="4" name="Espace réservé du numéro de diapositive 3">
            <a:extLst>
              <a:ext uri="{FF2B5EF4-FFF2-40B4-BE49-F238E27FC236}">
                <a16:creationId xmlns:a16="http://schemas.microsoft.com/office/drawing/2014/main" id="{7716566F-3C5E-7292-45F7-D4EC7CAF5677}"/>
              </a:ext>
            </a:extLst>
          </p:cNvPr>
          <p:cNvSpPr>
            <a:spLocks noGrp="1"/>
          </p:cNvSpPr>
          <p:nvPr>
            <p:ph type="sldNum" sz="quarter" idx="12"/>
          </p:nvPr>
        </p:nvSpPr>
        <p:spPr/>
        <p:txBody>
          <a:bodyPr/>
          <a:lstStyle/>
          <a:p>
            <a:fld id="{C8100989-B75F-4602-84D8-19856CD6A586}" type="slidenum">
              <a:rPr lang="fr-FR" smtClean="0"/>
              <a:pPr/>
              <a:t>23</a:t>
            </a:fld>
            <a:endParaRPr lang="fr-FR" dirty="0"/>
          </a:p>
        </p:txBody>
      </p:sp>
    </p:spTree>
    <p:extLst>
      <p:ext uri="{BB962C8B-B14F-4D97-AF65-F5344CB8AC3E}">
        <p14:creationId xmlns:p14="http://schemas.microsoft.com/office/powerpoint/2010/main" val="1955153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64E5A98-7CB0-9ED5-1440-AAD31C6F928F}"/>
              </a:ext>
            </a:extLst>
          </p:cNvPr>
          <p:cNvSpPr txBox="1">
            <a:spLocks/>
          </p:cNvSpPr>
          <p:nvPr/>
        </p:nvSpPr>
        <p:spPr>
          <a:xfrm>
            <a:off x="1835696" y="2348880"/>
            <a:ext cx="6192688" cy="1692376"/>
          </a:xfrm>
          <a:prstGeom prst="rect">
            <a:avLst/>
          </a:prstGeom>
          <a:solidFill>
            <a:srgbClr val="FFFF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100" dirty="0"/>
          </a:p>
          <a:p>
            <a:pPr marL="0" indent="0">
              <a:buNone/>
            </a:pPr>
            <a:r>
              <a:rPr lang="fr-FR" sz="2400" dirty="0"/>
              <a:t>La prestation de compensation du handicap</a:t>
            </a:r>
          </a:p>
        </p:txBody>
      </p:sp>
    </p:spTree>
    <p:extLst>
      <p:ext uri="{BB962C8B-B14F-4D97-AF65-F5344CB8AC3E}">
        <p14:creationId xmlns:p14="http://schemas.microsoft.com/office/powerpoint/2010/main" val="1486047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B60E05-2DFE-B998-D36C-2BD7F718EF62}"/>
              </a:ext>
            </a:extLst>
          </p:cNvPr>
          <p:cNvSpPr>
            <a:spLocks noGrp="1"/>
          </p:cNvSpPr>
          <p:nvPr>
            <p:ph type="title"/>
          </p:nvPr>
        </p:nvSpPr>
        <p:spPr/>
        <p:txBody>
          <a:bodyPr>
            <a:normAutofit fontScale="90000"/>
          </a:bodyPr>
          <a:lstStyle/>
          <a:p>
            <a:r>
              <a:rPr lang="fr-FR" dirty="0"/>
              <a:t>La PCH</a:t>
            </a:r>
            <a:br>
              <a:rPr lang="fr-FR" dirty="0"/>
            </a:br>
            <a:br>
              <a:rPr lang="fr-FR" dirty="0"/>
            </a:br>
            <a:br>
              <a:rPr lang="fr-FR" dirty="0"/>
            </a:br>
            <a:r>
              <a:rPr lang="fr-FR" dirty="0"/>
              <a:t> </a:t>
            </a:r>
          </a:p>
        </p:txBody>
      </p:sp>
      <p:sp>
        <p:nvSpPr>
          <p:cNvPr id="3" name="Espace réservé du contenu 2">
            <a:extLst>
              <a:ext uri="{FF2B5EF4-FFF2-40B4-BE49-F238E27FC236}">
                <a16:creationId xmlns:a16="http://schemas.microsoft.com/office/drawing/2014/main" id="{2AFCFC7C-8177-3236-C34A-51524E8C6A42}"/>
              </a:ext>
            </a:extLst>
          </p:cNvPr>
          <p:cNvSpPr>
            <a:spLocks noGrp="1"/>
          </p:cNvSpPr>
          <p:nvPr>
            <p:ph idx="1"/>
          </p:nvPr>
        </p:nvSpPr>
        <p:spPr>
          <a:xfrm>
            <a:off x="457200" y="980728"/>
            <a:ext cx="8229600" cy="5256585"/>
          </a:xfrm>
        </p:spPr>
        <p:txBody>
          <a:bodyPr>
            <a:normAutofit fontScale="92500" lnSpcReduction="10000"/>
          </a:bodyPr>
          <a:lstStyle/>
          <a:p>
            <a:r>
              <a:rPr lang="fr-FR" dirty="0"/>
              <a:t>Les conditions d’accès</a:t>
            </a:r>
          </a:p>
          <a:p>
            <a:pPr lvl="1">
              <a:buFont typeface="Courier New" panose="02070309020205020404" pitchFamily="49" charset="0"/>
              <a:buChar char="o"/>
            </a:pPr>
            <a:r>
              <a:rPr lang="fr-FR" dirty="0"/>
              <a:t>Conditions administratives</a:t>
            </a:r>
          </a:p>
          <a:p>
            <a:pPr lvl="1">
              <a:buFont typeface="Courier New" panose="02070309020205020404" pitchFamily="49" charset="0"/>
              <a:buChar char="o"/>
            </a:pPr>
            <a:r>
              <a:rPr lang="fr-FR" dirty="0"/>
              <a:t>Conditions liées au handicap</a:t>
            </a:r>
          </a:p>
          <a:p>
            <a:pPr lvl="2">
              <a:buFont typeface="Arial" panose="020B0604020202020204" pitchFamily="34" charset="0"/>
              <a:buChar char="•"/>
            </a:pPr>
            <a:r>
              <a:rPr lang="fr-FR" dirty="0"/>
              <a:t>L’éligibilité générale à la PCH</a:t>
            </a:r>
          </a:p>
          <a:p>
            <a:pPr lvl="2">
              <a:buFont typeface="Arial" panose="020B0604020202020204" pitchFamily="34" charset="0"/>
              <a:buChar char="•"/>
            </a:pPr>
            <a:r>
              <a:rPr lang="fr-FR" dirty="0"/>
              <a:t>L’éligibilité à l’élément 1 aides humaines de la PCH</a:t>
            </a:r>
          </a:p>
          <a:p>
            <a:r>
              <a:rPr lang="fr-FR" dirty="0"/>
              <a:t>Les besoins d’aide humaine pris en compte</a:t>
            </a:r>
          </a:p>
          <a:p>
            <a:pPr lvl="1">
              <a:buFont typeface="Courier New" panose="02070309020205020404" pitchFamily="49" charset="0"/>
              <a:buChar char="o"/>
            </a:pPr>
            <a:r>
              <a:rPr lang="fr-FR" dirty="0"/>
              <a:t>Les actes essentiels de l’existence</a:t>
            </a:r>
          </a:p>
          <a:p>
            <a:pPr lvl="1">
              <a:buFont typeface="Courier New" panose="02070309020205020404" pitchFamily="49" charset="0"/>
              <a:buChar char="o"/>
            </a:pPr>
            <a:r>
              <a:rPr lang="fr-FR" dirty="0"/>
              <a:t>La surveillance régulière</a:t>
            </a:r>
          </a:p>
          <a:p>
            <a:pPr lvl="1">
              <a:buFont typeface="Courier New" panose="02070309020205020404" pitchFamily="49" charset="0"/>
              <a:buChar char="o"/>
            </a:pPr>
            <a:r>
              <a:rPr lang="fr-FR" sz="2100" dirty="0"/>
              <a:t>Le soutien à l’autonomie</a:t>
            </a:r>
          </a:p>
          <a:p>
            <a:pPr lvl="1">
              <a:buFont typeface="Courier New" panose="02070309020205020404" pitchFamily="49" charset="0"/>
              <a:buChar char="o"/>
            </a:pPr>
            <a:r>
              <a:rPr lang="fr-FR" sz="2100" dirty="0"/>
              <a:t>Les frais supplémentaires liés à l’exercice d’une activité professionnelle ou d’une fonction élective</a:t>
            </a:r>
          </a:p>
          <a:p>
            <a:pPr lvl="1">
              <a:buFont typeface="Courier New" panose="02070309020205020404" pitchFamily="49" charset="0"/>
              <a:buChar char="o"/>
            </a:pPr>
            <a:r>
              <a:rPr lang="fr-FR" sz="2100" dirty="0"/>
              <a:t>La parentalité</a:t>
            </a:r>
          </a:p>
          <a:p>
            <a:r>
              <a:rPr lang="fr-FR" sz="2400" dirty="0"/>
              <a:t>Les temps d’aide humaine</a:t>
            </a:r>
          </a:p>
          <a:p>
            <a:r>
              <a:rPr lang="fr-FR" sz="2400" dirty="0"/>
              <a:t>Les autres éléments de la PCH</a:t>
            </a:r>
          </a:p>
          <a:p>
            <a:r>
              <a:rPr lang="fr-FR" sz="2400" dirty="0"/>
              <a:t>La PCH en établissement</a:t>
            </a:r>
          </a:p>
          <a:p>
            <a:r>
              <a:rPr lang="fr-FR" sz="2400" dirty="0"/>
              <a:t>Les informations à transmettre à la MDPH</a:t>
            </a:r>
            <a:endParaRPr lang="fr-FR" dirty="0"/>
          </a:p>
          <a:p>
            <a:endParaRPr lang="fr-FR" dirty="0"/>
          </a:p>
        </p:txBody>
      </p:sp>
      <p:sp>
        <p:nvSpPr>
          <p:cNvPr id="4" name="Espace réservé du numéro de diapositive 3">
            <a:extLst>
              <a:ext uri="{FF2B5EF4-FFF2-40B4-BE49-F238E27FC236}">
                <a16:creationId xmlns:a16="http://schemas.microsoft.com/office/drawing/2014/main" id="{15A7EAE6-8411-4871-2D75-BC3F1576FFF7}"/>
              </a:ext>
            </a:extLst>
          </p:cNvPr>
          <p:cNvSpPr>
            <a:spLocks noGrp="1"/>
          </p:cNvSpPr>
          <p:nvPr>
            <p:ph type="sldNum" sz="quarter" idx="12"/>
          </p:nvPr>
        </p:nvSpPr>
        <p:spPr/>
        <p:txBody>
          <a:bodyPr/>
          <a:lstStyle/>
          <a:p>
            <a:fld id="{C8100989-B75F-4602-84D8-19856CD6A586}" type="slidenum">
              <a:rPr lang="fr-FR" smtClean="0"/>
              <a:pPr/>
              <a:t>25</a:t>
            </a:fld>
            <a:endParaRPr lang="fr-FR" dirty="0"/>
          </a:p>
        </p:txBody>
      </p:sp>
    </p:spTree>
    <p:extLst>
      <p:ext uri="{BB962C8B-B14F-4D97-AF65-F5344CB8AC3E}">
        <p14:creationId xmlns:p14="http://schemas.microsoft.com/office/powerpoint/2010/main" val="3600135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8" name="Rectangle 4"/>
          <p:cNvSpPr>
            <a:spLocks noGrp="1" noChangeArrowheads="1"/>
          </p:cNvSpPr>
          <p:nvPr>
            <p:ph type="title"/>
          </p:nvPr>
        </p:nvSpPr>
        <p:spPr/>
        <p:txBody>
          <a:bodyPr/>
          <a:lstStyle/>
          <a:p>
            <a:r>
              <a:rPr lang="fr-FR" dirty="0"/>
              <a:t>Les conditions d’accès à la PCH</a:t>
            </a:r>
            <a:endParaRPr lang="fr-FR" dirty="0">
              <a:solidFill>
                <a:srgbClr val="3366FF"/>
              </a:solidFill>
            </a:endParaRPr>
          </a:p>
        </p:txBody>
      </p:sp>
      <p:sp>
        <p:nvSpPr>
          <p:cNvPr id="641029" name="Rectangle 5"/>
          <p:cNvSpPr>
            <a:spLocks noGrp="1" noChangeArrowheads="1"/>
          </p:cNvSpPr>
          <p:nvPr>
            <p:ph type="body" idx="1"/>
          </p:nvPr>
        </p:nvSpPr>
        <p:spPr>
          <a:xfrm>
            <a:off x="457200" y="1124745"/>
            <a:ext cx="8229600" cy="5112568"/>
          </a:xfrm>
        </p:spPr>
        <p:txBody>
          <a:bodyPr>
            <a:normAutofit fontScale="77500" lnSpcReduction="20000"/>
          </a:bodyPr>
          <a:lstStyle/>
          <a:p>
            <a:pPr eaLnBrk="0" hangingPunct="0">
              <a:spcBef>
                <a:spcPct val="50000"/>
              </a:spcBef>
              <a:buFontTx/>
              <a:buNone/>
            </a:pPr>
            <a:r>
              <a:rPr lang="fr-FR" sz="2100" dirty="0"/>
              <a:t>Deux types de conditions sont prévues :</a:t>
            </a:r>
          </a:p>
          <a:p>
            <a:pPr>
              <a:buClr>
                <a:schemeClr val="accent1"/>
              </a:buClr>
            </a:pPr>
            <a:r>
              <a:rPr lang="fr-FR" sz="2100" b="1" dirty="0"/>
              <a:t>Les conditions liées à la résidence</a:t>
            </a:r>
          </a:p>
          <a:p>
            <a:pPr lvl="1">
              <a:buClr>
                <a:schemeClr val="accent1"/>
              </a:buClr>
            </a:pPr>
            <a:r>
              <a:rPr lang="fr-FR" sz="2100" dirty="0"/>
              <a:t>Résider de façon stable et régulière en France métropolitaine, dans les DOM où à Saint Pierre et Miquelon </a:t>
            </a:r>
          </a:p>
          <a:p>
            <a:pPr marL="457200" lvl="1" indent="0">
              <a:buClr>
                <a:schemeClr val="accent1"/>
              </a:buClr>
              <a:buNone/>
            </a:pPr>
            <a:r>
              <a:rPr lang="fr-FR" sz="2100" b="1" dirty="0"/>
              <a:t>		</a:t>
            </a:r>
          </a:p>
          <a:p>
            <a:pPr>
              <a:buClr>
                <a:schemeClr val="accent1"/>
              </a:buClr>
            </a:pPr>
            <a:r>
              <a:rPr lang="fr-FR" sz="2100" b="1" dirty="0"/>
              <a:t>Les conditions liées à l</a:t>
            </a:r>
            <a:r>
              <a:rPr lang="fr-FR" sz="2100" b="1" dirty="0">
                <a:latin typeface="Arial"/>
              </a:rPr>
              <a:t>’</a:t>
            </a:r>
            <a:r>
              <a:rPr lang="fr-FR" sz="2100" b="1" dirty="0"/>
              <a:t>âge </a:t>
            </a:r>
            <a:endParaRPr lang="fr-FR" sz="2100" dirty="0"/>
          </a:p>
          <a:p>
            <a:pPr lvl="1">
              <a:buClr>
                <a:schemeClr val="accent1"/>
              </a:buClr>
            </a:pPr>
            <a:r>
              <a:rPr lang="fr-FR" sz="2100" b="1" dirty="0"/>
              <a:t>pour les adultes :</a:t>
            </a:r>
            <a:r>
              <a:rPr lang="fr-FR" sz="2100" dirty="0"/>
              <a:t> être âgé de plus de 20 ans et de moins de 60 ans, </a:t>
            </a:r>
            <a:r>
              <a:rPr lang="fr-FR" sz="2100" b="1" dirty="0"/>
              <a:t>le taux d’incapacité n’est pas une condition d’accès à la PCH.</a:t>
            </a:r>
          </a:p>
          <a:p>
            <a:pPr lvl="1">
              <a:buClr>
                <a:schemeClr val="accent1"/>
              </a:buClr>
            </a:pPr>
            <a:r>
              <a:rPr lang="fr-FR" sz="2100" dirty="0"/>
              <a:t>pour les enfants : être éligible à l’AEEH et  un complément d’AEEH , le taux d’incapacité est donc une condition d’accès à la PCH.</a:t>
            </a:r>
          </a:p>
          <a:p>
            <a:pPr marL="57150" indent="0">
              <a:buClr>
                <a:schemeClr val="accent1"/>
              </a:buClr>
              <a:buNone/>
            </a:pPr>
            <a:r>
              <a:rPr lang="fr-FR" sz="2100" b="1" dirty="0"/>
              <a:t>Les exceptions liées à l’âge :</a:t>
            </a:r>
          </a:p>
          <a:p>
            <a:pPr>
              <a:buClr>
                <a:schemeClr val="accent1"/>
              </a:buClr>
              <a:buSzPct val="120000"/>
            </a:pPr>
            <a:r>
              <a:rPr lang="fr-FR" sz="2100" b="1" dirty="0"/>
              <a:t>Les personnes de plus de 60 ans :</a:t>
            </a:r>
          </a:p>
          <a:p>
            <a:pPr lvl="1">
              <a:buClr>
                <a:schemeClr val="hlink"/>
              </a:buClr>
            </a:pPr>
            <a:r>
              <a:rPr lang="fr-FR" sz="2100" dirty="0"/>
              <a:t>dont le handicap répondait avant 60 ans aux critères d</a:t>
            </a:r>
            <a:r>
              <a:rPr lang="fr-FR" sz="2100" dirty="0">
                <a:latin typeface="Arial"/>
              </a:rPr>
              <a:t>’</a:t>
            </a:r>
            <a:r>
              <a:rPr lang="fr-FR" sz="2100" dirty="0"/>
              <a:t>attribution de la PCH </a:t>
            </a:r>
          </a:p>
          <a:p>
            <a:pPr lvl="1">
              <a:buClr>
                <a:schemeClr val="hlink"/>
              </a:buClr>
              <a:buFontTx/>
              <a:buNone/>
            </a:pPr>
            <a:r>
              <a:rPr lang="fr-FR" sz="2100" b="1" dirty="0"/>
              <a:t>ou</a:t>
            </a:r>
            <a:endParaRPr lang="fr-FR" sz="2100" dirty="0"/>
          </a:p>
          <a:p>
            <a:pPr lvl="1">
              <a:buClr>
                <a:schemeClr val="hlink"/>
              </a:buClr>
            </a:pPr>
            <a:r>
              <a:rPr lang="fr-FR" sz="2100" dirty="0"/>
              <a:t>qui exercent toujours une activité professionnelle et dont le  handicap répond aux critères; </a:t>
            </a:r>
          </a:p>
          <a:p>
            <a:pPr lvl="1">
              <a:buClr>
                <a:schemeClr val="hlink"/>
              </a:buClr>
              <a:buFontTx/>
              <a:buNone/>
            </a:pPr>
            <a:r>
              <a:rPr lang="fr-FR" sz="2100" b="1" dirty="0"/>
              <a:t>ou</a:t>
            </a:r>
            <a:endParaRPr lang="fr-FR" sz="2100" dirty="0"/>
          </a:p>
          <a:p>
            <a:pPr lvl="1">
              <a:buClr>
                <a:schemeClr val="hlink"/>
              </a:buClr>
            </a:pPr>
            <a:r>
              <a:rPr lang="fr-FR" sz="2100" dirty="0"/>
              <a:t>qui bénéficient de l</a:t>
            </a:r>
            <a:r>
              <a:rPr lang="fr-FR" sz="2100" dirty="0">
                <a:latin typeface="Arial"/>
              </a:rPr>
              <a:t>’</a:t>
            </a:r>
            <a:r>
              <a:rPr lang="fr-FR" sz="2100" dirty="0"/>
              <a:t>Allocation compensatrice tierce personne (ACTP) ou de l</a:t>
            </a:r>
            <a:r>
              <a:rPr lang="fr-FR" sz="2100" dirty="0">
                <a:latin typeface="Arial"/>
              </a:rPr>
              <a:t>’</a:t>
            </a:r>
            <a:r>
              <a:rPr lang="fr-FR" sz="2100" dirty="0"/>
              <a:t>Allocation compensatrice pour frais professionnels (ACFP) : elles peuvent opter pour la PCH à tout âge dès lorsqu</a:t>
            </a:r>
            <a:r>
              <a:rPr lang="fr-FR" sz="2100" dirty="0">
                <a:latin typeface="Arial"/>
              </a:rPr>
              <a:t>’</a:t>
            </a:r>
            <a:r>
              <a:rPr lang="fr-FR" sz="2100" dirty="0"/>
              <a:t>elles répondent aux critères</a:t>
            </a:r>
          </a:p>
          <a:p>
            <a:pPr marL="457200" lvl="1" indent="0">
              <a:buClr>
                <a:schemeClr val="hlink"/>
              </a:buClr>
              <a:buNone/>
            </a:pPr>
            <a:endParaRPr lang="fr-FR" dirty="0"/>
          </a:p>
          <a:p>
            <a:pPr marL="57150" indent="0">
              <a:buClr>
                <a:schemeClr val="accent1"/>
              </a:buClr>
              <a:buNone/>
            </a:pPr>
            <a:r>
              <a:rPr lang="fr-FR" b="1" dirty="0"/>
              <a:t>Attention ! La PCH pour les adultes n’est pas liée à d’autres droits tels que AAH, RQTH etc…</a:t>
            </a:r>
          </a:p>
          <a:p>
            <a:pPr lvl="1">
              <a:buClr>
                <a:schemeClr val="accent1"/>
              </a:buClr>
            </a:pPr>
            <a:endParaRPr lang="fr-FR" b="1" dirty="0"/>
          </a:p>
          <a:p>
            <a:pPr>
              <a:buFontTx/>
              <a:buNone/>
            </a:pPr>
            <a:endParaRPr lang="fr-FR" dirty="0"/>
          </a:p>
        </p:txBody>
      </p:sp>
      <p:sp>
        <p:nvSpPr>
          <p:cNvPr id="2" name="Espace réservé du numéro de diapositive 1"/>
          <p:cNvSpPr>
            <a:spLocks noGrp="1"/>
          </p:cNvSpPr>
          <p:nvPr>
            <p:ph type="sldNum" sz="quarter" idx="12"/>
          </p:nvPr>
        </p:nvSpPr>
        <p:spPr/>
        <p:txBody>
          <a:bodyPr/>
          <a:lstStyle/>
          <a:p>
            <a:fld id="{C8100989-B75F-4602-84D8-19856CD6A586}" type="slidenum">
              <a:rPr lang="fr-FR" smtClean="0"/>
              <a:pPr/>
              <a:t>26</a:t>
            </a:fld>
            <a:endParaRPr lang="fr-FR" dirty="0"/>
          </a:p>
        </p:txBody>
      </p:sp>
    </p:spTree>
    <p:extLst>
      <p:ext uri="{BB962C8B-B14F-4D97-AF65-F5344CB8AC3E}">
        <p14:creationId xmlns:p14="http://schemas.microsoft.com/office/powerpoint/2010/main" val="425195033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102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102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102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102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102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4102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102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4102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41029">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41029">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41029">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41029">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41029">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4102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4EC220-29D5-4F26-E039-866E80A57BD0}"/>
              </a:ext>
            </a:extLst>
          </p:cNvPr>
          <p:cNvSpPr>
            <a:spLocks noGrp="1"/>
          </p:cNvSpPr>
          <p:nvPr>
            <p:ph type="title"/>
          </p:nvPr>
        </p:nvSpPr>
        <p:spPr/>
        <p:txBody>
          <a:bodyPr/>
          <a:lstStyle/>
          <a:p>
            <a:r>
              <a:rPr lang="fr-FR" dirty="0"/>
              <a:t>Conditions administratives : secteur enfance</a:t>
            </a:r>
          </a:p>
        </p:txBody>
      </p:sp>
      <p:sp>
        <p:nvSpPr>
          <p:cNvPr id="4" name="Espace réservé du numéro de diapositive 3">
            <a:extLst>
              <a:ext uri="{FF2B5EF4-FFF2-40B4-BE49-F238E27FC236}">
                <a16:creationId xmlns:a16="http://schemas.microsoft.com/office/drawing/2014/main" id="{8358FE06-F5B2-D388-2AE1-E0D909C14D07}"/>
              </a:ext>
            </a:extLst>
          </p:cNvPr>
          <p:cNvSpPr>
            <a:spLocks noGrp="1"/>
          </p:cNvSpPr>
          <p:nvPr>
            <p:ph type="sldNum" sz="quarter" idx="12"/>
          </p:nvPr>
        </p:nvSpPr>
        <p:spPr/>
        <p:txBody>
          <a:bodyPr/>
          <a:lstStyle/>
          <a:p>
            <a:fld id="{C8100989-B75F-4602-84D8-19856CD6A586}" type="slidenum">
              <a:rPr lang="fr-FR" smtClean="0"/>
              <a:pPr/>
              <a:t>27</a:t>
            </a:fld>
            <a:endParaRPr lang="fr-FR" dirty="0"/>
          </a:p>
        </p:txBody>
      </p:sp>
      <p:sp>
        <p:nvSpPr>
          <p:cNvPr id="5" name="Espace réservé du contenu 2">
            <a:extLst>
              <a:ext uri="{FF2B5EF4-FFF2-40B4-BE49-F238E27FC236}">
                <a16:creationId xmlns:a16="http://schemas.microsoft.com/office/drawing/2014/main" id="{7330E5A7-E854-32E9-3F9A-CCAA2784F870}"/>
              </a:ext>
            </a:extLst>
          </p:cNvPr>
          <p:cNvSpPr>
            <a:spLocks noGrp="1"/>
          </p:cNvSpPr>
          <p:nvPr>
            <p:ph idx="1"/>
          </p:nvPr>
        </p:nvSpPr>
        <p:spPr/>
        <p:txBody>
          <a:bodyPr>
            <a:normAutofit fontScale="92500" lnSpcReduction="10000"/>
          </a:bodyPr>
          <a:lstStyle/>
          <a:p>
            <a:r>
              <a:rPr lang="fr-FR" sz="1800" dirty="0"/>
              <a:t>LE DROIT D’OPTION ENTRE LA PCH ET LES COMPLEMENTS D’AEEH</a:t>
            </a:r>
          </a:p>
          <a:p>
            <a:pPr lvl="1"/>
            <a:r>
              <a:rPr lang="fr-FR" sz="1800" dirty="0"/>
              <a:t>Un projet de PPC est soumis à la famille du jeune qui doit faire le choix entre : </a:t>
            </a:r>
          </a:p>
          <a:p>
            <a:pPr lvl="2"/>
            <a:r>
              <a:rPr lang="fr-FR" sz="1800" dirty="0"/>
              <a:t>L’AEEH de base + complément.</a:t>
            </a:r>
          </a:p>
          <a:p>
            <a:pPr marL="1657350" lvl="3" indent="-342900"/>
            <a:r>
              <a:rPr lang="fr-FR" sz="1800" dirty="0"/>
              <a:t>Dans ce cas, la totalité des dépenses, la réduction du temps de travail ou l’emploi d’une tierce personne sont pris en compte dans le calcul du complément.</a:t>
            </a:r>
          </a:p>
          <a:p>
            <a:pPr marL="857250" lvl="2" indent="0">
              <a:buNone/>
            </a:pPr>
            <a:endParaRPr lang="fr-FR" sz="1800" dirty="0"/>
          </a:p>
          <a:p>
            <a:pPr lvl="2"/>
            <a:r>
              <a:rPr lang="fr-FR" sz="1800" dirty="0"/>
              <a:t>L’AEEH  de base + volets de la PCH proposés.</a:t>
            </a:r>
          </a:p>
          <a:p>
            <a:pPr lvl="3"/>
            <a:r>
              <a:rPr lang="fr-FR" sz="1800" dirty="0"/>
              <a:t>Dans ce cas, en fonction des dépenses il peut être proposé un ou plusieurs volets de la PCH.</a:t>
            </a:r>
          </a:p>
          <a:p>
            <a:pPr marL="914400" lvl="2" indent="0">
              <a:buNone/>
            </a:pPr>
            <a:endParaRPr lang="fr-FR" sz="1800" dirty="0"/>
          </a:p>
          <a:p>
            <a:pPr lvl="2"/>
            <a:r>
              <a:rPr lang="fr-FR" sz="1800" dirty="0"/>
              <a:t>L’AEEH de base + complément + volet 3 de la PCH </a:t>
            </a:r>
          </a:p>
          <a:p>
            <a:pPr lvl="3"/>
            <a:r>
              <a:rPr lang="fr-FR" sz="1800" dirty="0"/>
              <a:t>Dans ce cas, si la famille a des frais d’aménagement de logement ou de véhicule ou si elle doit faire face à  des surcoûts liés au transport de l’enfant en situation de handicap, ils seront pris en considération dans le cadre du volet 3 de la PCH et non intégrés au calcul du complément calcul du complément. Cela nécessitera un réajustement du calcul du complément.</a:t>
            </a:r>
          </a:p>
          <a:p>
            <a:pPr marL="457200"/>
            <a:r>
              <a:rPr lang="fr-FR" sz="1800" dirty="0"/>
              <a:t>Ce choix n’est pas définitif, la famille peut revenir sur son choix au moment de la révision ou du renouvellement de ses droits et en cas d’évolution de la situation.  </a:t>
            </a:r>
          </a:p>
          <a:p>
            <a:endParaRPr lang="fr-FR" sz="2000" dirty="0"/>
          </a:p>
        </p:txBody>
      </p:sp>
    </p:spTree>
    <p:extLst>
      <p:ext uri="{BB962C8B-B14F-4D97-AF65-F5344CB8AC3E}">
        <p14:creationId xmlns:p14="http://schemas.microsoft.com/office/powerpoint/2010/main" val="308687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3" name="Text Box 3"/>
          <p:cNvSpPr txBox="1">
            <a:spLocks noChangeArrowheads="1"/>
          </p:cNvSpPr>
          <p:nvPr/>
        </p:nvSpPr>
        <p:spPr bwMode="auto">
          <a:xfrm>
            <a:off x="2176463" y="1574800"/>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type="none" w="sm" len="lg"/>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endParaRPr lang="fr-FR" sz="2400">
              <a:cs typeface="Arial" charset="0"/>
            </a:endParaRPr>
          </a:p>
        </p:txBody>
      </p:sp>
      <p:sp>
        <p:nvSpPr>
          <p:cNvPr id="645129" name="Rectangle 9"/>
          <p:cNvSpPr>
            <a:spLocks noGrp="1" noChangeArrowheads="1"/>
          </p:cNvSpPr>
          <p:nvPr>
            <p:ph type="title"/>
          </p:nvPr>
        </p:nvSpPr>
        <p:spPr/>
        <p:txBody>
          <a:bodyPr/>
          <a:lstStyle/>
          <a:p>
            <a:r>
              <a:rPr lang="fr-FR" dirty="0"/>
              <a:t>Les conditions liées au handicap au 1/01/23</a:t>
            </a:r>
          </a:p>
        </p:txBody>
      </p:sp>
      <p:sp>
        <p:nvSpPr>
          <p:cNvPr id="645128" name="Rectangle 8"/>
          <p:cNvSpPr>
            <a:spLocks noGrp="1" noChangeArrowheads="1"/>
          </p:cNvSpPr>
          <p:nvPr>
            <p:ph idx="1"/>
          </p:nvPr>
        </p:nvSpPr>
        <p:spPr>
          <a:xfrm>
            <a:off x="395288" y="1268761"/>
            <a:ext cx="8229600" cy="4885978"/>
          </a:xfrm>
        </p:spPr>
        <p:txBody>
          <a:bodyPr>
            <a:normAutofit/>
          </a:bodyPr>
          <a:lstStyle/>
          <a:p>
            <a:pPr marL="0" indent="0">
              <a:buNone/>
            </a:pPr>
            <a:r>
              <a:rPr lang="fr-FR" sz="1900" b="0" i="1" dirty="0"/>
              <a:t>Attention : </a:t>
            </a:r>
          </a:p>
          <a:p>
            <a:pPr marL="0" indent="0">
              <a:buNone/>
            </a:pPr>
            <a:r>
              <a:rPr lang="fr-FR" sz="1900" b="0" i="1" dirty="0"/>
              <a:t>La PCH pour les enfants n’est accessible que pour ceux qui ouvrent droit à  un complément d’AEEH, elle est donc soumise à une condition de taux d’incapacité, contrairement à la PCH adultes.</a:t>
            </a:r>
          </a:p>
          <a:p>
            <a:pPr marL="0" indent="0">
              <a:buNone/>
            </a:pPr>
            <a:r>
              <a:rPr lang="fr-FR" sz="1900" b="0" i="1" dirty="0"/>
              <a:t>Pour les adultes, la PCH n’est pas conditionnée à un taux d’incapacité.</a:t>
            </a:r>
            <a:endParaRPr lang="fr-FR" sz="1900" b="0" dirty="0"/>
          </a:p>
          <a:p>
            <a:pPr marL="0" indent="0" eaLnBrk="0" hangingPunct="0">
              <a:spcBef>
                <a:spcPct val="0"/>
              </a:spcBef>
              <a:buClr>
                <a:srgbClr val="7AB51D"/>
              </a:buClr>
              <a:buNone/>
            </a:pPr>
            <a:endParaRPr lang="fr-FR" sz="1900" dirty="0"/>
          </a:p>
          <a:p>
            <a:pPr eaLnBrk="0" hangingPunct="0">
              <a:spcBef>
                <a:spcPct val="0"/>
              </a:spcBef>
              <a:buClr>
                <a:srgbClr val="7AB51D"/>
              </a:buClr>
            </a:pPr>
            <a:r>
              <a:rPr lang="fr-FR" sz="1900" b="0" dirty="0"/>
              <a:t>Pour qu</a:t>
            </a:r>
            <a:r>
              <a:rPr lang="fr-FR" sz="1900" b="0" dirty="0">
                <a:latin typeface="Arial"/>
              </a:rPr>
              <a:t>’</a:t>
            </a:r>
            <a:r>
              <a:rPr lang="fr-FR" sz="1900" b="0" dirty="0"/>
              <a:t>une personne puisse en bénéficier, il faut que son handicap réponde aux critères suivants </a:t>
            </a:r>
            <a:r>
              <a:rPr lang="fr-FR" sz="1900" b="0" i="1" dirty="0"/>
              <a:t>(CASF, D. 245-4 et référentiel)</a:t>
            </a:r>
            <a:r>
              <a:rPr lang="fr-FR" sz="1900" b="0" dirty="0"/>
              <a:t> :</a:t>
            </a:r>
          </a:p>
          <a:p>
            <a:pPr eaLnBrk="0" hangingPunct="0">
              <a:spcBef>
                <a:spcPct val="0"/>
              </a:spcBef>
              <a:buClr>
                <a:srgbClr val="7AB51D"/>
              </a:buClr>
              <a:buFontTx/>
              <a:buNone/>
            </a:pPr>
            <a:endParaRPr lang="fr-FR" sz="1900" dirty="0"/>
          </a:p>
          <a:p>
            <a:pPr lvl="1" eaLnBrk="0" hangingPunct="0">
              <a:spcBef>
                <a:spcPct val="0"/>
              </a:spcBef>
              <a:buClr>
                <a:srgbClr val="7AB51D"/>
              </a:buClr>
            </a:pPr>
            <a:r>
              <a:rPr lang="fr-FR" b="1" dirty="0"/>
              <a:t>soit une difficulté absolue pour la réalisation d</a:t>
            </a:r>
            <a:r>
              <a:rPr lang="ja-JP" altLang="fr-FR" b="1" dirty="0">
                <a:latin typeface="Arial"/>
              </a:rPr>
              <a:t>’</a:t>
            </a:r>
            <a:r>
              <a:rPr lang="fr-FR" b="1" dirty="0"/>
              <a:t>une activité</a:t>
            </a:r>
            <a:r>
              <a:rPr lang="fr-FR" dirty="0"/>
              <a:t> </a:t>
            </a:r>
            <a:r>
              <a:rPr lang="fr-FR" i="1" dirty="0"/>
              <a:t>(Elle ne peut pas du tout réaliser l</a:t>
            </a:r>
            <a:r>
              <a:rPr lang="fr-FR" i="1" dirty="0">
                <a:latin typeface="Arial"/>
              </a:rPr>
              <a:t>’</a:t>
            </a:r>
            <a:r>
              <a:rPr lang="fr-FR" i="1" dirty="0"/>
              <a:t>activité)</a:t>
            </a:r>
            <a:r>
              <a:rPr lang="fr-FR" dirty="0"/>
              <a:t> </a:t>
            </a:r>
          </a:p>
          <a:p>
            <a:pPr lvl="1" eaLnBrk="0" hangingPunct="0">
              <a:spcBef>
                <a:spcPct val="0"/>
              </a:spcBef>
              <a:buClr>
                <a:srgbClr val="7AB51D"/>
              </a:buClr>
              <a:buFontTx/>
              <a:buNone/>
            </a:pPr>
            <a:endParaRPr lang="fr-FR" dirty="0"/>
          </a:p>
          <a:p>
            <a:pPr lvl="1" eaLnBrk="0" hangingPunct="0">
              <a:spcBef>
                <a:spcPct val="0"/>
              </a:spcBef>
              <a:buClr>
                <a:srgbClr val="7AB51D"/>
              </a:buClr>
            </a:pPr>
            <a:r>
              <a:rPr lang="fr-FR" b="1" dirty="0"/>
              <a:t>soit une difficulté grave pour la réalisation d</a:t>
            </a:r>
            <a:r>
              <a:rPr lang="fr-FR" b="1" dirty="0">
                <a:latin typeface="Arial"/>
              </a:rPr>
              <a:t>’</a:t>
            </a:r>
            <a:r>
              <a:rPr lang="fr-FR" b="1" dirty="0"/>
              <a:t>au moins deux activités</a:t>
            </a:r>
            <a:r>
              <a:rPr lang="fr-FR" dirty="0"/>
              <a:t> </a:t>
            </a:r>
            <a:r>
              <a:rPr lang="fr-FR" i="1" dirty="0"/>
              <a:t>(Elle peut réaliser l</a:t>
            </a:r>
            <a:r>
              <a:rPr lang="fr-FR" i="1" dirty="0">
                <a:latin typeface="Arial"/>
              </a:rPr>
              <a:t>’</a:t>
            </a:r>
            <a:r>
              <a:rPr lang="fr-FR" i="1" dirty="0"/>
              <a:t>activité mais difficilement et de manière altérée)</a:t>
            </a:r>
          </a:p>
          <a:p>
            <a:pPr lvl="1" eaLnBrk="0" hangingPunct="0">
              <a:spcBef>
                <a:spcPct val="0"/>
              </a:spcBef>
              <a:buClr>
                <a:srgbClr val="7AB51D"/>
              </a:buClr>
            </a:pPr>
            <a:endParaRPr lang="fr-FR" i="1" dirty="0"/>
          </a:p>
          <a:p>
            <a:pPr marL="457200" lvl="1" indent="0" eaLnBrk="0" hangingPunct="0">
              <a:spcBef>
                <a:spcPct val="0"/>
              </a:spcBef>
              <a:buClr>
                <a:srgbClr val="7AB51D"/>
              </a:buClr>
              <a:buNone/>
            </a:pPr>
            <a:r>
              <a:rPr lang="fr-FR" dirty="0"/>
              <a:t>Dans une liste de 20 activités, définies dans le décret du 19 avril 2022.</a:t>
            </a:r>
          </a:p>
          <a:p>
            <a:pPr marL="0" indent="0">
              <a:buClr>
                <a:schemeClr val="accent1"/>
              </a:buClr>
              <a:buNone/>
            </a:pPr>
            <a:endParaRPr lang="fr-FR" sz="2400" dirty="0"/>
          </a:p>
        </p:txBody>
      </p:sp>
      <p:sp>
        <p:nvSpPr>
          <p:cNvPr id="2" name="Espace réservé du numéro de diapositive 1"/>
          <p:cNvSpPr>
            <a:spLocks noGrp="1"/>
          </p:cNvSpPr>
          <p:nvPr>
            <p:ph type="sldNum" sz="quarter" idx="12"/>
          </p:nvPr>
        </p:nvSpPr>
        <p:spPr/>
        <p:txBody>
          <a:bodyPr/>
          <a:lstStyle/>
          <a:p>
            <a:fld id="{C8100989-B75F-4602-84D8-19856CD6A586}" type="slidenum">
              <a:rPr lang="fr-FR" smtClean="0"/>
              <a:pPr/>
              <a:t>28</a:t>
            </a:fld>
            <a:endParaRPr lang="fr-FR" dirty="0"/>
          </a:p>
        </p:txBody>
      </p:sp>
    </p:spTree>
    <p:extLst>
      <p:ext uri="{BB962C8B-B14F-4D97-AF65-F5344CB8AC3E}">
        <p14:creationId xmlns:p14="http://schemas.microsoft.com/office/powerpoint/2010/main" val="4078480438"/>
      </p:ext>
    </p:extLst>
  </p:cSld>
  <p:clrMapOvr>
    <a:masterClrMapping/>
  </p:clrMapOvr>
  <p:transition spd="slow">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a:t>Liste des 20 activités à coter pour l’accès à la PCH</a:t>
            </a:r>
          </a:p>
        </p:txBody>
      </p:sp>
      <p:sp>
        <p:nvSpPr>
          <p:cNvPr id="4" name="Espace réservé du numéro de diapositive 3"/>
          <p:cNvSpPr>
            <a:spLocks noGrp="1"/>
          </p:cNvSpPr>
          <p:nvPr>
            <p:ph type="sldNum" sz="quarter" idx="12"/>
          </p:nvPr>
        </p:nvSpPr>
        <p:spPr/>
        <p:txBody>
          <a:bodyPr/>
          <a:lstStyle/>
          <a:p>
            <a:fld id="{C8100989-B75F-4602-84D8-19856CD6A586}" type="slidenum">
              <a:rPr lang="fr-FR" smtClean="0"/>
              <a:pPr/>
              <a:t>29</a:t>
            </a:fld>
            <a:endParaRPr lang="fr-FR" dirty="0"/>
          </a:p>
        </p:txBody>
      </p:sp>
      <p:graphicFrame>
        <p:nvGraphicFramePr>
          <p:cNvPr id="8" name="Espace réservé du contenu 7"/>
          <p:cNvGraphicFramePr>
            <a:graphicFrameLocks noGrp="1"/>
          </p:cNvGraphicFramePr>
          <p:nvPr>
            <p:ph idx="1"/>
          </p:nvPr>
        </p:nvGraphicFramePr>
        <p:xfrm>
          <a:off x="467544" y="1124744"/>
          <a:ext cx="8229600" cy="5511800"/>
        </p:xfrm>
        <a:graphic>
          <a:graphicData uri="http://schemas.openxmlformats.org/drawingml/2006/table">
            <a:tbl>
              <a:tblPr firstRow="1" bandRow="1">
                <a:tableStyleId>{5C22544A-7EE6-4342-B048-85BDC9FD1C3A}</a:tableStyleId>
              </a:tblPr>
              <a:tblGrid>
                <a:gridCol w="2746648">
                  <a:extLst>
                    <a:ext uri="{9D8B030D-6E8A-4147-A177-3AD203B41FA5}">
                      <a16:colId xmlns:a16="http://schemas.microsoft.com/office/drawing/2014/main" val="20000"/>
                    </a:ext>
                  </a:extLst>
                </a:gridCol>
                <a:gridCol w="5482952">
                  <a:extLst>
                    <a:ext uri="{9D8B030D-6E8A-4147-A177-3AD203B41FA5}">
                      <a16:colId xmlns:a16="http://schemas.microsoft.com/office/drawing/2014/main" val="20001"/>
                    </a:ext>
                  </a:extLst>
                </a:gridCol>
              </a:tblGrid>
              <a:tr h="1775896">
                <a:tc>
                  <a:txBody>
                    <a:bodyPr/>
                    <a:lstStyle/>
                    <a:p>
                      <a:r>
                        <a:rPr lang="fr-FR" b="0" dirty="0">
                          <a:solidFill>
                            <a:schemeClr val="tx1"/>
                          </a:solidFill>
                        </a:rPr>
                        <a:t>Domaine 1 </a:t>
                      </a:r>
                    </a:p>
                    <a:p>
                      <a:r>
                        <a:rPr lang="fr-FR" b="0" dirty="0">
                          <a:solidFill>
                            <a:schemeClr val="tx1"/>
                          </a:solidFill>
                        </a:rPr>
                        <a:t>Mobilité</a:t>
                      </a:r>
                    </a:p>
                    <a:p>
                      <a:r>
                        <a:rPr lang="fr-FR" b="0" dirty="0">
                          <a:solidFill>
                            <a:schemeClr val="tx1"/>
                          </a:solidFill>
                        </a:rPr>
                        <a:t> manipulation</a:t>
                      </a:r>
                    </a:p>
                  </a:txBody>
                  <a:tcPr>
                    <a:solidFill>
                      <a:schemeClr val="accent1">
                        <a:lumMod val="20000"/>
                        <a:lumOff val="80000"/>
                      </a:schemeClr>
                    </a:solidFill>
                  </a:tcPr>
                </a:tc>
                <a:tc>
                  <a:txBody>
                    <a:bodyPr/>
                    <a:lstStyle/>
                    <a:p>
                      <a:pPr marL="342900" lvl="0" indent="-342900">
                        <a:lnSpc>
                          <a:spcPct val="130000"/>
                        </a:lnSpc>
                        <a:spcAft>
                          <a:spcPts val="0"/>
                        </a:spcAft>
                        <a:buFont typeface="Symbol" panose="05050102010706020507" pitchFamily="18" charset="2"/>
                        <a:buChar char=""/>
                      </a:pPr>
                      <a:r>
                        <a:rPr lang="fr-FR" sz="100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se mettre debout ;</a:t>
                      </a:r>
                    </a:p>
                    <a:p>
                      <a:pPr marL="342900" lvl="0" indent="-342900">
                        <a:lnSpc>
                          <a:spcPct val="130000"/>
                        </a:lnSpc>
                        <a:spcAft>
                          <a:spcPts val="0"/>
                        </a:spcAft>
                        <a:buFont typeface="Symbol" panose="05050102010706020507" pitchFamily="18" charset="2"/>
                        <a:buChar char=""/>
                      </a:pPr>
                      <a:r>
                        <a:rPr lang="fr-FR" sz="100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faire ses transferts ;</a:t>
                      </a:r>
                    </a:p>
                    <a:p>
                      <a:pPr marL="342900" lvl="0" indent="-342900">
                        <a:lnSpc>
                          <a:spcPct val="130000"/>
                        </a:lnSpc>
                        <a:spcAft>
                          <a:spcPts val="0"/>
                        </a:spcAft>
                        <a:buFont typeface="Symbol" panose="05050102010706020507" pitchFamily="18" charset="2"/>
                        <a:buChar char=""/>
                      </a:pPr>
                      <a:r>
                        <a:rPr lang="fr-FR" sz="100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marcher ;</a:t>
                      </a:r>
                    </a:p>
                    <a:p>
                      <a:pPr marL="342900" lvl="0" indent="-342900">
                        <a:lnSpc>
                          <a:spcPct val="130000"/>
                        </a:lnSpc>
                        <a:spcAft>
                          <a:spcPts val="0"/>
                        </a:spcAft>
                        <a:buFont typeface="Symbol" panose="05050102010706020507" pitchFamily="18" charset="2"/>
                        <a:buChar char=""/>
                      </a:pPr>
                      <a:r>
                        <a:rPr lang="fr-FR" sz="1000" b="1" u="sng"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se déplacer (dans le logement, à l'extérieur) y compris utiliser un moyen de transport</a:t>
                      </a:r>
                      <a:r>
                        <a:rPr lang="fr-FR" sz="1000" b="1"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 </a:t>
                      </a:r>
                      <a:r>
                        <a:rPr lang="fr-FR" sz="100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a:t>
                      </a:r>
                    </a:p>
                    <a:p>
                      <a:pPr marL="342900" lvl="0" indent="-342900">
                        <a:lnSpc>
                          <a:spcPct val="130000"/>
                        </a:lnSpc>
                        <a:spcAft>
                          <a:spcPts val="0"/>
                        </a:spcAft>
                        <a:buFont typeface="Symbol" panose="05050102010706020507" pitchFamily="18" charset="2"/>
                        <a:buChar char=""/>
                      </a:pPr>
                      <a:r>
                        <a:rPr lang="fr-FR" sz="100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avoir la préhension de la main dominante ;</a:t>
                      </a:r>
                    </a:p>
                    <a:p>
                      <a:pPr marL="342900" lvl="0" indent="-342900">
                        <a:lnSpc>
                          <a:spcPct val="130000"/>
                        </a:lnSpc>
                        <a:spcAft>
                          <a:spcPts val="0"/>
                        </a:spcAft>
                        <a:buFont typeface="Symbol" panose="05050102010706020507" pitchFamily="18" charset="2"/>
                        <a:buChar char=""/>
                      </a:pPr>
                      <a:r>
                        <a:rPr lang="fr-FR" sz="100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avoir la préhension de la main non dominante ;</a:t>
                      </a:r>
                    </a:p>
                    <a:p>
                      <a:pPr marL="342900" lvl="0" indent="-342900">
                        <a:lnSpc>
                          <a:spcPct val="130000"/>
                        </a:lnSpc>
                        <a:spcAft>
                          <a:spcPts val="500"/>
                        </a:spcAft>
                        <a:buFont typeface="Symbol" panose="05050102010706020507" pitchFamily="18" charset="2"/>
                        <a:buChar char=""/>
                      </a:pPr>
                      <a:r>
                        <a:rPr lang="fr-FR" sz="100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avoir des activités de motricité fine.</a:t>
                      </a:r>
                    </a:p>
                    <a:p>
                      <a:endParaRPr lang="fr-FR" sz="1000" dirty="0"/>
                    </a:p>
                  </a:txBody>
                  <a:tcPr>
                    <a:solidFill>
                      <a:schemeClr val="accent1">
                        <a:lumMod val="20000"/>
                        <a:lumOff val="80000"/>
                      </a:schemeClr>
                    </a:solidFill>
                  </a:tcPr>
                </a:tc>
                <a:extLst>
                  <a:ext uri="{0D108BD9-81ED-4DB2-BD59-A6C34878D82A}">
                    <a16:rowId xmlns:a16="http://schemas.microsoft.com/office/drawing/2014/main" val="10000"/>
                  </a:ext>
                </a:extLst>
              </a:tr>
              <a:tr h="1146585">
                <a:tc>
                  <a:txBody>
                    <a:bodyPr/>
                    <a:lstStyle/>
                    <a:p>
                      <a:r>
                        <a:rPr lang="fr-FR" dirty="0"/>
                        <a:t>Domaine 2</a:t>
                      </a:r>
                    </a:p>
                    <a:p>
                      <a:r>
                        <a:rPr lang="fr-FR" dirty="0"/>
                        <a:t>entretien personnel</a:t>
                      </a:r>
                    </a:p>
                  </a:txBody>
                  <a:tcPr>
                    <a:solidFill>
                      <a:schemeClr val="accent1">
                        <a:lumMod val="20000"/>
                        <a:lumOff val="80000"/>
                      </a:schemeClr>
                    </a:solidFill>
                  </a:tcPr>
                </a:tc>
                <a:tc>
                  <a:txBody>
                    <a:bodyPr/>
                    <a:lstStyle/>
                    <a:p>
                      <a:pPr marL="342900" lvl="0" indent="-342900">
                        <a:lnSpc>
                          <a:spcPct val="130000"/>
                        </a:lnSpc>
                        <a:spcAft>
                          <a:spcPts val="0"/>
                        </a:spcAft>
                        <a:buFont typeface="Symbol" panose="05050102010706020507" pitchFamily="18" charset="2"/>
                        <a:buChar char=""/>
                      </a:pPr>
                      <a:r>
                        <a:rPr lang="fr-FR" sz="1000" dirty="0">
                          <a:effectLst/>
                          <a:latin typeface="Arial" panose="020B0604020202020204" pitchFamily="34" charset="0"/>
                          <a:ea typeface="MS Mincho" panose="02020609040205080304" pitchFamily="49" charset="-128"/>
                          <a:cs typeface="Times New Roman" panose="02020603050405020304" pitchFamily="18" charset="0"/>
                        </a:rPr>
                        <a:t>se laver ;</a:t>
                      </a:r>
                    </a:p>
                    <a:p>
                      <a:pPr marL="342900" lvl="0" indent="-342900">
                        <a:lnSpc>
                          <a:spcPct val="130000"/>
                        </a:lnSpc>
                        <a:spcAft>
                          <a:spcPts val="0"/>
                        </a:spcAft>
                        <a:buFont typeface="Symbol" panose="05050102010706020507" pitchFamily="18" charset="2"/>
                        <a:buChar char=""/>
                      </a:pPr>
                      <a:r>
                        <a:rPr lang="fr-FR" sz="1000" dirty="0">
                          <a:effectLst/>
                          <a:latin typeface="Arial" panose="020B0604020202020204" pitchFamily="34" charset="0"/>
                          <a:ea typeface="MS Mincho" panose="02020609040205080304" pitchFamily="49" charset="-128"/>
                          <a:cs typeface="Times New Roman" panose="02020603050405020304" pitchFamily="18" charset="0"/>
                        </a:rPr>
                        <a:t>assurer l'élimination et utiliser les toilettes ;</a:t>
                      </a:r>
                    </a:p>
                    <a:p>
                      <a:pPr marL="342900" lvl="0" indent="-342900">
                        <a:lnSpc>
                          <a:spcPct val="130000"/>
                        </a:lnSpc>
                        <a:spcAft>
                          <a:spcPts val="0"/>
                        </a:spcAft>
                        <a:buFont typeface="Symbol" panose="05050102010706020507" pitchFamily="18" charset="2"/>
                        <a:buChar char=""/>
                      </a:pPr>
                      <a:r>
                        <a:rPr lang="fr-FR" sz="1000" dirty="0">
                          <a:effectLst/>
                          <a:latin typeface="Arial" panose="020B0604020202020204" pitchFamily="34" charset="0"/>
                          <a:ea typeface="MS Mincho" panose="02020609040205080304" pitchFamily="49" charset="-128"/>
                          <a:cs typeface="Times New Roman" panose="02020603050405020304" pitchFamily="18" charset="0"/>
                        </a:rPr>
                        <a:t>s'habiller ;</a:t>
                      </a:r>
                    </a:p>
                    <a:p>
                      <a:pPr marL="342900" lvl="0" indent="-342900">
                        <a:lnSpc>
                          <a:spcPct val="130000"/>
                        </a:lnSpc>
                        <a:spcAft>
                          <a:spcPts val="500"/>
                        </a:spcAft>
                        <a:buFont typeface="Symbol" panose="05050102010706020507" pitchFamily="18" charset="2"/>
                        <a:buChar char=""/>
                      </a:pPr>
                      <a:r>
                        <a:rPr lang="fr-FR" sz="1000" dirty="0">
                          <a:effectLst/>
                          <a:latin typeface="Arial" panose="020B0604020202020204" pitchFamily="34" charset="0"/>
                          <a:ea typeface="MS Mincho" panose="02020609040205080304" pitchFamily="49" charset="-128"/>
                          <a:cs typeface="Times New Roman" panose="02020603050405020304" pitchFamily="18" charset="0"/>
                        </a:rPr>
                        <a:t>prendre ses repas.</a:t>
                      </a:r>
                    </a:p>
                    <a:p>
                      <a:endParaRPr lang="fr-FR" dirty="0"/>
                    </a:p>
                  </a:txBody>
                  <a:tcPr>
                    <a:solidFill>
                      <a:schemeClr val="accent1">
                        <a:lumMod val="20000"/>
                        <a:lumOff val="80000"/>
                      </a:schemeClr>
                    </a:solidFill>
                  </a:tcPr>
                </a:tc>
                <a:extLst>
                  <a:ext uri="{0D108BD9-81ED-4DB2-BD59-A6C34878D82A}">
                    <a16:rowId xmlns:a16="http://schemas.microsoft.com/office/drawing/2014/main" val="10001"/>
                  </a:ext>
                </a:extLst>
              </a:tr>
              <a:tr h="741108">
                <a:tc>
                  <a:txBody>
                    <a:bodyPr/>
                    <a:lstStyle/>
                    <a:p>
                      <a:r>
                        <a:rPr lang="fr-FR" dirty="0"/>
                        <a:t>Domaine 3</a:t>
                      </a:r>
                    </a:p>
                    <a:p>
                      <a:r>
                        <a:rPr lang="fr-FR" dirty="0"/>
                        <a:t>communication</a:t>
                      </a:r>
                    </a:p>
                  </a:txBody>
                  <a:tcPr>
                    <a:solidFill>
                      <a:schemeClr val="accent1">
                        <a:lumMod val="20000"/>
                        <a:lumOff val="80000"/>
                      </a:schemeClr>
                    </a:solidFill>
                  </a:tcPr>
                </a:tc>
                <a:tc>
                  <a:txBody>
                    <a:bodyPr/>
                    <a:lstStyle/>
                    <a:p>
                      <a:pPr marL="342900" lvl="0" indent="-342900">
                        <a:lnSpc>
                          <a:spcPct val="130000"/>
                        </a:lnSpc>
                        <a:spcAft>
                          <a:spcPts val="0"/>
                        </a:spcAft>
                        <a:buFont typeface="Symbol" panose="05050102010706020507" pitchFamily="18" charset="2"/>
                        <a:buChar char=""/>
                      </a:pPr>
                      <a:r>
                        <a:rPr lang="fr-FR" sz="1000" dirty="0">
                          <a:effectLst/>
                          <a:latin typeface="Arial" panose="020B0604020202020204" pitchFamily="34" charset="0"/>
                          <a:ea typeface="MS Mincho" panose="02020609040205080304" pitchFamily="49" charset="-128"/>
                          <a:cs typeface="Times New Roman" panose="02020603050405020304" pitchFamily="18" charset="0"/>
                        </a:rPr>
                        <a:t>parler ;</a:t>
                      </a:r>
                    </a:p>
                    <a:p>
                      <a:pPr marL="342900" lvl="0" indent="-342900">
                        <a:lnSpc>
                          <a:spcPct val="130000"/>
                        </a:lnSpc>
                        <a:spcAft>
                          <a:spcPts val="0"/>
                        </a:spcAft>
                        <a:buFont typeface="Symbol" panose="05050102010706020507" pitchFamily="18" charset="2"/>
                        <a:buChar char=""/>
                      </a:pPr>
                      <a:r>
                        <a:rPr lang="fr-FR" sz="1000" dirty="0">
                          <a:effectLst/>
                          <a:latin typeface="Arial" panose="020B0604020202020204" pitchFamily="34" charset="0"/>
                          <a:ea typeface="MS Mincho" panose="02020609040205080304" pitchFamily="49" charset="-128"/>
                          <a:cs typeface="Times New Roman" panose="02020603050405020304" pitchFamily="18" charset="0"/>
                        </a:rPr>
                        <a:t>entendre (percevoir les sons et comprendre) ;</a:t>
                      </a:r>
                    </a:p>
                    <a:p>
                      <a:pPr marL="342900" lvl="0" indent="-342900">
                        <a:lnSpc>
                          <a:spcPct val="130000"/>
                        </a:lnSpc>
                        <a:spcAft>
                          <a:spcPts val="0"/>
                        </a:spcAft>
                        <a:buFont typeface="Symbol" panose="05050102010706020507" pitchFamily="18" charset="2"/>
                        <a:buChar char=""/>
                      </a:pPr>
                      <a:r>
                        <a:rPr lang="fr-FR" sz="1000" dirty="0">
                          <a:effectLst/>
                          <a:latin typeface="Arial" panose="020B0604020202020204" pitchFamily="34" charset="0"/>
                          <a:ea typeface="MS Mincho" panose="02020609040205080304" pitchFamily="49" charset="-128"/>
                          <a:cs typeface="Times New Roman" panose="02020603050405020304" pitchFamily="18" charset="0"/>
                        </a:rPr>
                        <a:t>voir (distinguer et identifier) ;</a:t>
                      </a:r>
                    </a:p>
                    <a:p>
                      <a:pPr marL="342900" lvl="0" indent="-342900">
                        <a:lnSpc>
                          <a:spcPct val="130000"/>
                        </a:lnSpc>
                        <a:spcAft>
                          <a:spcPts val="500"/>
                        </a:spcAft>
                        <a:buFont typeface="Symbol" panose="05050102010706020507" pitchFamily="18" charset="2"/>
                        <a:buChar char=""/>
                      </a:pPr>
                      <a:r>
                        <a:rPr lang="fr-FR" sz="1000" dirty="0">
                          <a:effectLst/>
                          <a:latin typeface="Arial" panose="020B0604020202020204" pitchFamily="34" charset="0"/>
                          <a:ea typeface="MS Mincho" panose="02020609040205080304" pitchFamily="49" charset="-128"/>
                          <a:cs typeface="Times New Roman" panose="02020603050405020304" pitchFamily="18" charset="0"/>
                        </a:rPr>
                        <a:t>utiliser des appareils et techniques de communication.</a:t>
                      </a:r>
                    </a:p>
                    <a:p>
                      <a:endParaRPr lang="fr-FR" sz="1000" dirty="0"/>
                    </a:p>
                  </a:txBody>
                  <a:tcPr>
                    <a:solidFill>
                      <a:schemeClr val="accent1">
                        <a:lumMod val="20000"/>
                        <a:lumOff val="80000"/>
                      </a:schemeClr>
                    </a:solidFill>
                  </a:tcPr>
                </a:tc>
                <a:extLst>
                  <a:ext uri="{0D108BD9-81ED-4DB2-BD59-A6C34878D82A}">
                    <a16:rowId xmlns:a16="http://schemas.microsoft.com/office/drawing/2014/main" val="10002"/>
                  </a:ext>
                </a:extLst>
              </a:tr>
              <a:tr h="741108">
                <a:tc>
                  <a:txBody>
                    <a:bodyPr/>
                    <a:lstStyle/>
                    <a:p>
                      <a:r>
                        <a:rPr lang="fr-FR" dirty="0"/>
                        <a:t>Domaine 4</a:t>
                      </a:r>
                    </a:p>
                    <a:p>
                      <a:r>
                        <a:rPr lang="fr-FR" dirty="0"/>
                        <a:t>Tâches et exigences générales, relations avec autrui</a:t>
                      </a:r>
                    </a:p>
                  </a:txBody>
                  <a:tcPr>
                    <a:solidFill>
                      <a:schemeClr val="accent1">
                        <a:lumMod val="20000"/>
                        <a:lumOff val="80000"/>
                      </a:schemeClr>
                    </a:solidFill>
                  </a:tcPr>
                </a:tc>
                <a:tc>
                  <a:txBody>
                    <a:bodyPr/>
                    <a:lstStyle/>
                    <a:p>
                      <a:pPr marL="342900" lvl="0" indent="-342900">
                        <a:lnSpc>
                          <a:spcPct val="130000"/>
                        </a:lnSpc>
                        <a:spcAft>
                          <a:spcPts val="0"/>
                        </a:spcAft>
                        <a:buFont typeface="Symbol" panose="05050102010706020507" pitchFamily="18" charset="2"/>
                        <a:buChar char=""/>
                      </a:pPr>
                      <a:r>
                        <a:rPr lang="fr-FR" sz="1000" dirty="0">
                          <a:effectLst/>
                          <a:latin typeface="Arial" panose="020B0604020202020204" pitchFamily="34" charset="0"/>
                          <a:ea typeface="MS Mincho" panose="02020609040205080304" pitchFamily="49" charset="-128"/>
                          <a:cs typeface="Times New Roman" panose="02020603050405020304" pitchFamily="18" charset="0"/>
                        </a:rPr>
                        <a:t>s'orienter dans le temps ;</a:t>
                      </a:r>
                    </a:p>
                    <a:p>
                      <a:pPr marL="342900" lvl="0" indent="-342900">
                        <a:lnSpc>
                          <a:spcPct val="130000"/>
                        </a:lnSpc>
                        <a:spcAft>
                          <a:spcPts val="0"/>
                        </a:spcAft>
                        <a:buFont typeface="Symbol" panose="05050102010706020507" pitchFamily="18" charset="2"/>
                        <a:buChar char=""/>
                      </a:pPr>
                      <a:r>
                        <a:rPr lang="fr-FR" sz="1000" dirty="0">
                          <a:effectLst/>
                          <a:latin typeface="Arial" panose="020B0604020202020204" pitchFamily="34" charset="0"/>
                          <a:ea typeface="MS Mincho" panose="02020609040205080304" pitchFamily="49" charset="-128"/>
                          <a:cs typeface="Times New Roman" panose="02020603050405020304" pitchFamily="18" charset="0"/>
                        </a:rPr>
                        <a:t> s'orienter dans l'espace ;</a:t>
                      </a:r>
                    </a:p>
                    <a:p>
                      <a:pPr marL="342900" lvl="0" indent="-342900">
                        <a:lnSpc>
                          <a:spcPct val="130000"/>
                        </a:lnSpc>
                        <a:spcAft>
                          <a:spcPts val="0"/>
                        </a:spcAft>
                        <a:buFont typeface="Symbol" panose="05050102010706020507" pitchFamily="18" charset="2"/>
                        <a:buChar char=""/>
                      </a:pPr>
                      <a:r>
                        <a:rPr lang="fr-FR" sz="1000" dirty="0">
                          <a:effectLst/>
                          <a:latin typeface="Arial" panose="020B0604020202020204" pitchFamily="34" charset="0"/>
                          <a:ea typeface="MS Mincho" panose="02020609040205080304" pitchFamily="49" charset="-128"/>
                          <a:cs typeface="Times New Roman" panose="02020603050405020304" pitchFamily="18" charset="0"/>
                        </a:rPr>
                        <a:t> gérer sa sécurité ;</a:t>
                      </a:r>
                    </a:p>
                    <a:p>
                      <a:pPr marL="342900" lvl="0" indent="-342900">
                        <a:lnSpc>
                          <a:spcPct val="130000"/>
                        </a:lnSpc>
                        <a:spcAft>
                          <a:spcPts val="0"/>
                        </a:spcAft>
                        <a:buFont typeface="Symbol" panose="05050102010706020507" pitchFamily="18" charset="2"/>
                        <a:buChar char=""/>
                      </a:pPr>
                      <a:r>
                        <a:rPr lang="fr-FR" sz="1000" dirty="0">
                          <a:effectLst/>
                          <a:latin typeface="Arial" panose="020B0604020202020204" pitchFamily="34" charset="0"/>
                          <a:ea typeface="MS Mincho" panose="02020609040205080304" pitchFamily="49" charset="-128"/>
                          <a:cs typeface="Times New Roman" panose="02020603050405020304" pitchFamily="18" charset="0"/>
                        </a:rPr>
                        <a:t> </a:t>
                      </a:r>
                      <a:r>
                        <a:rPr lang="fr-FR" sz="1000" b="1" u="sng"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maîtriser son comportement</a:t>
                      </a:r>
                      <a:r>
                        <a:rPr lang="fr-FR" sz="1000" u="sng"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 ;</a:t>
                      </a:r>
                      <a:endParaRPr lang="fr-FR" sz="100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endParaRPr>
                    </a:p>
                    <a:p>
                      <a:pPr marL="342900" lvl="0" indent="-342900">
                        <a:lnSpc>
                          <a:spcPct val="130000"/>
                        </a:lnSpc>
                        <a:spcAft>
                          <a:spcPts val="500"/>
                        </a:spcAft>
                        <a:buFont typeface="Symbol" panose="05050102010706020507" pitchFamily="18" charset="2"/>
                        <a:buChar char=""/>
                      </a:pPr>
                      <a:r>
                        <a:rPr lang="fr-FR" sz="100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 </a:t>
                      </a:r>
                      <a:r>
                        <a:rPr lang="fr-FR" sz="1000" b="1" u="sng"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entreprendre des tâches multiples</a:t>
                      </a:r>
                      <a:r>
                        <a:rPr lang="fr-FR" sz="100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a:t>
                      </a:r>
                    </a:p>
                    <a:p>
                      <a:endParaRPr lang="fr-FR" sz="1000" dirty="0"/>
                    </a:p>
                  </a:txBody>
                  <a:tcPr>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97201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43818"/>
            <a:ext cx="8229600" cy="652934"/>
          </a:xfrm>
        </p:spPr>
        <p:txBody>
          <a:bodyPr>
            <a:normAutofit fontScale="90000"/>
          </a:bodyPr>
          <a:lstStyle/>
          <a:p>
            <a:r>
              <a:rPr lang="fr-FR" dirty="0"/>
              <a:t>Les concepts qui fondent les pratiques : la CIF</a:t>
            </a:r>
            <a:br>
              <a:rPr lang="fr-FR" dirty="0"/>
            </a:br>
            <a:endParaRPr lang="fr-FR" dirty="0"/>
          </a:p>
        </p:txBody>
      </p:sp>
      <p:sp>
        <p:nvSpPr>
          <p:cNvPr id="3" name="Espace réservé du contenu 2"/>
          <p:cNvSpPr>
            <a:spLocks noGrp="1"/>
          </p:cNvSpPr>
          <p:nvPr>
            <p:ph idx="1"/>
          </p:nvPr>
        </p:nvSpPr>
        <p:spPr/>
        <p:txBody>
          <a:bodyPr>
            <a:normAutofit/>
          </a:bodyPr>
          <a:lstStyle/>
          <a:p>
            <a:pPr marL="0" indent="0">
              <a:buNone/>
            </a:pPr>
            <a:r>
              <a:rPr lang="fr-FR" dirty="0"/>
              <a:t>La Classification internationale du fonctionnement, du handicap et de la santé (CIF) </a:t>
            </a:r>
            <a:r>
              <a:rPr lang="fr-FR" b="0" dirty="0"/>
              <a:t>adoptée par l’OMS en mai 2001</a:t>
            </a:r>
          </a:p>
          <a:p>
            <a:pPr marL="0" indent="0">
              <a:buNone/>
            </a:pPr>
            <a:r>
              <a:rPr lang="fr-FR" b="0" dirty="0"/>
              <a:t>vise à décrire le handicap au sein d’un modèle universel et non discriminatoire du fonctionnement humain ;</a:t>
            </a:r>
          </a:p>
          <a:p>
            <a:pPr marL="0" indent="0">
              <a:buNone/>
            </a:pPr>
            <a:endParaRPr lang="fr-FR" b="0" dirty="0"/>
          </a:p>
          <a:p>
            <a:pPr marL="0" indent="0">
              <a:buNone/>
            </a:pPr>
            <a:r>
              <a:rPr lang="fr-FR" b="0" dirty="0"/>
              <a:t>La CIF met en avant l’interaction dynamique entre plusieurs composantes :</a:t>
            </a:r>
          </a:p>
          <a:p>
            <a:pPr>
              <a:buFont typeface="Wingdings" charset="2"/>
              <a:buChar char="Ø"/>
            </a:pPr>
            <a:r>
              <a:rPr lang="fr-FR" b="0" dirty="0"/>
              <a:t>Les activités que font les individus et les domaines de vie auxquels ils participent</a:t>
            </a:r>
          </a:p>
          <a:p>
            <a:pPr>
              <a:buFont typeface="Wingdings" charset="2"/>
              <a:buChar char="Ø"/>
            </a:pPr>
            <a:r>
              <a:rPr lang="fr-FR" b="0" dirty="0"/>
              <a:t>Les facteurs environnementaux qui influencent leur participation</a:t>
            </a:r>
          </a:p>
          <a:p>
            <a:pPr>
              <a:buFont typeface="Wingdings" charset="2"/>
              <a:buChar char="Ø"/>
            </a:pPr>
            <a:r>
              <a:rPr lang="fr-FR" b="0" dirty="0"/>
              <a:t>Les fonctions organiques et les structures anatomiques des individus</a:t>
            </a:r>
          </a:p>
          <a:p>
            <a:pPr>
              <a:buFont typeface="Wingdings" charset="2"/>
              <a:buChar char="Ø"/>
            </a:pPr>
            <a:r>
              <a:rPr lang="fr-FR" b="0" dirty="0"/>
              <a:t>Les facteurs personnels</a:t>
            </a:r>
          </a:p>
        </p:txBody>
      </p:sp>
      <p:sp>
        <p:nvSpPr>
          <p:cNvPr id="4" name="Espace réservé du numéro de diapositive 3"/>
          <p:cNvSpPr>
            <a:spLocks noGrp="1"/>
          </p:cNvSpPr>
          <p:nvPr>
            <p:ph type="sldNum" sz="quarter" idx="12"/>
          </p:nvPr>
        </p:nvSpPr>
        <p:spPr/>
        <p:txBody>
          <a:bodyPr/>
          <a:lstStyle/>
          <a:p>
            <a:fld id="{C8100989-B75F-4602-84D8-19856CD6A586}" type="slidenum">
              <a:rPr lang="fr-FR" smtClean="0"/>
              <a:pPr/>
              <a:t>3</a:t>
            </a:fld>
            <a:endParaRPr lang="fr-FR" dirty="0"/>
          </a:p>
        </p:txBody>
      </p:sp>
    </p:spTree>
    <p:extLst>
      <p:ext uri="{BB962C8B-B14F-4D97-AF65-F5344CB8AC3E}">
        <p14:creationId xmlns:p14="http://schemas.microsoft.com/office/powerpoint/2010/main" val="571901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1ED90B4-AB90-451E-86E6-5CAD1F40D40E}"/>
              </a:ext>
            </a:extLst>
          </p:cNvPr>
          <p:cNvPicPr>
            <a:picLocks noChangeAspect="1"/>
          </p:cNvPicPr>
          <p:nvPr/>
        </p:nvPicPr>
        <p:blipFill>
          <a:blip r:embed="rId2"/>
          <a:stretch>
            <a:fillRect/>
          </a:stretch>
        </p:blipFill>
        <p:spPr>
          <a:xfrm>
            <a:off x="0" y="573741"/>
            <a:ext cx="9144000" cy="5710518"/>
          </a:xfrm>
          <a:prstGeom prst="rect">
            <a:avLst/>
          </a:prstGeom>
        </p:spPr>
      </p:pic>
    </p:spTree>
    <p:extLst>
      <p:ext uri="{BB962C8B-B14F-4D97-AF65-F5344CB8AC3E}">
        <p14:creationId xmlns:p14="http://schemas.microsoft.com/office/powerpoint/2010/main" val="532726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F9A1F2-E1E2-20C4-879A-DA174A40443D}"/>
              </a:ext>
            </a:extLst>
          </p:cNvPr>
          <p:cNvSpPr>
            <a:spLocks noGrp="1"/>
          </p:cNvSpPr>
          <p:nvPr>
            <p:ph type="title"/>
          </p:nvPr>
        </p:nvSpPr>
        <p:spPr/>
        <p:txBody>
          <a:bodyPr>
            <a:normAutofit/>
          </a:bodyPr>
          <a:lstStyle/>
          <a:p>
            <a:r>
              <a:rPr lang="fr-FR" sz="2400" dirty="0"/>
              <a:t>Cotation des difficultés</a:t>
            </a:r>
          </a:p>
        </p:txBody>
      </p:sp>
      <p:sp>
        <p:nvSpPr>
          <p:cNvPr id="3" name="Espace réservé du contenu 2">
            <a:extLst>
              <a:ext uri="{FF2B5EF4-FFF2-40B4-BE49-F238E27FC236}">
                <a16:creationId xmlns:a16="http://schemas.microsoft.com/office/drawing/2014/main" id="{ABC704AB-FA15-F8C2-2431-7AD42D44B709}"/>
              </a:ext>
            </a:extLst>
          </p:cNvPr>
          <p:cNvSpPr>
            <a:spLocks noGrp="1"/>
          </p:cNvSpPr>
          <p:nvPr>
            <p:ph idx="1"/>
          </p:nvPr>
        </p:nvSpPr>
        <p:spPr>
          <a:xfrm>
            <a:off x="457200" y="1052736"/>
            <a:ext cx="8229600" cy="5395515"/>
          </a:xfrm>
        </p:spPr>
        <p:txBody>
          <a:bodyPr/>
          <a:lstStyle/>
          <a:p>
            <a:pPr marL="0" indent="0">
              <a:buNone/>
            </a:pPr>
            <a:r>
              <a:rPr lang="fr-FR" sz="1800" b="0" dirty="0"/>
              <a:t>L’éligibilité à la PCH est basée sur la cotation des capacités de la personne à réaliser une activité sans aucune aide et dans un environnement normalisé. </a:t>
            </a:r>
          </a:p>
          <a:p>
            <a:pPr marL="0" indent="0">
              <a:buNone/>
            </a:pPr>
            <a:r>
              <a:rPr lang="fr-FR" sz="1800" b="0" dirty="0"/>
              <a:t>C’est la </a:t>
            </a:r>
            <a:r>
              <a:rPr lang="fr-FR" sz="1800" dirty="0"/>
              <a:t>« capacité fonctionnelle » </a:t>
            </a:r>
            <a:r>
              <a:rPr lang="fr-FR" sz="1800" b="0" dirty="0"/>
              <a:t>: </a:t>
            </a:r>
            <a:r>
              <a:rPr lang="fr-FR" sz="1800" dirty="0"/>
              <a:t>capacité aussi bien physique qu’en termes de fonction mentale, cognitive ou psychique à pouvoir  initier et / ou réaliser une activité. </a:t>
            </a:r>
          </a:p>
          <a:p>
            <a:pPr marL="0" indent="0">
              <a:buNone/>
            </a:pPr>
            <a:r>
              <a:rPr lang="fr-FR" sz="1800" b="1" dirty="0"/>
              <a:t>Il convient de considérer l’importance des troubles mentaux, cognitifs ou psychiques </a:t>
            </a:r>
            <a:r>
              <a:rPr lang="fr-FR" sz="1800" dirty="0"/>
              <a:t>qui peuvent avoir un impact sur le résultat lors de la réalisation de n’importe quelle activité : dès lors qu’une </a:t>
            </a:r>
            <a:r>
              <a:rPr lang="fr-FR" sz="1800" b="1" dirty="0"/>
              <a:t>stimulation</a:t>
            </a:r>
            <a:r>
              <a:rPr lang="fr-FR" sz="1800" dirty="0"/>
              <a:t> même minime est nécessaire, il faut définir de quelle façon l’activité serait réalisée en l’absence de toute stimulation. </a:t>
            </a:r>
          </a:p>
          <a:p>
            <a:pPr marL="0" indent="0">
              <a:buNone/>
            </a:pPr>
            <a:r>
              <a:rPr lang="fr-FR" sz="1800" b="0" dirty="0"/>
              <a:t>Prend en compte les symptômes (douleur, inconfort, fatigabilité, lenteur, etc.), qui peuvent aggraver les difficultés dès lors qu'ils évoluent au long cours.</a:t>
            </a:r>
          </a:p>
          <a:p>
            <a:pPr marL="0" indent="0">
              <a:buNone/>
            </a:pPr>
            <a:endParaRPr lang="fr-FR" sz="2000" b="0" dirty="0"/>
          </a:p>
          <a:p>
            <a:pPr marL="0" indent="0">
              <a:buNone/>
            </a:pPr>
            <a:endParaRPr lang="fr-FR" sz="2000" b="0" dirty="0"/>
          </a:p>
          <a:p>
            <a:pPr marL="0" indent="0">
              <a:buNone/>
            </a:pPr>
            <a:endParaRPr lang="fr-FR" sz="2000" b="0" dirty="0"/>
          </a:p>
          <a:p>
            <a:pPr marL="0" indent="0">
              <a:buNone/>
            </a:pPr>
            <a:endParaRPr lang="fr-FR" sz="2000" b="0" dirty="0"/>
          </a:p>
          <a:p>
            <a:pPr marL="0" indent="0">
              <a:buNone/>
            </a:pPr>
            <a:endParaRPr lang="fr-FR" sz="2000" b="0" dirty="0"/>
          </a:p>
          <a:p>
            <a:pPr marL="0" indent="0">
              <a:buNone/>
            </a:pPr>
            <a:endParaRPr lang="fr-FR" sz="2000" dirty="0"/>
          </a:p>
          <a:p>
            <a:pPr marL="0" indent="0">
              <a:buNone/>
            </a:pPr>
            <a:endParaRPr lang="fr-FR" dirty="0"/>
          </a:p>
          <a:p>
            <a:pPr marL="0" indent="0">
              <a:buNone/>
            </a:pPr>
            <a:endParaRPr lang="fr-FR" dirty="0"/>
          </a:p>
          <a:p>
            <a:endParaRPr lang="fr-FR" dirty="0"/>
          </a:p>
          <a:p>
            <a:endParaRPr lang="fr-FR" dirty="0"/>
          </a:p>
        </p:txBody>
      </p:sp>
      <p:sp>
        <p:nvSpPr>
          <p:cNvPr id="4" name="Espace réservé du numéro de diapositive 3">
            <a:extLst>
              <a:ext uri="{FF2B5EF4-FFF2-40B4-BE49-F238E27FC236}">
                <a16:creationId xmlns:a16="http://schemas.microsoft.com/office/drawing/2014/main" id="{32F100D7-C96A-5401-8E38-8B2810E8F923}"/>
              </a:ext>
            </a:extLst>
          </p:cNvPr>
          <p:cNvSpPr>
            <a:spLocks noGrp="1"/>
          </p:cNvSpPr>
          <p:nvPr>
            <p:ph type="sldNum" sz="quarter" idx="12"/>
          </p:nvPr>
        </p:nvSpPr>
        <p:spPr/>
        <p:txBody>
          <a:bodyPr/>
          <a:lstStyle/>
          <a:p>
            <a:fld id="{C8100989-B75F-4602-84D8-19856CD6A586}" type="slidenum">
              <a:rPr lang="fr-FR" smtClean="0"/>
              <a:pPr/>
              <a:t>31</a:t>
            </a:fld>
            <a:endParaRPr lang="fr-FR" dirty="0"/>
          </a:p>
        </p:txBody>
      </p:sp>
      <p:pic>
        <p:nvPicPr>
          <p:cNvPr id="5" name="Espace réservé du contenu 8">
            <a:extLst>
              <a:ext uri="{FF2B5EF4-FFF2-40B4-BE49-F238E27FC236}">
                <a16:creationId xmlns:a16="http://schemas.microsoft.com/office/drawing/2014/main" id="{FECC29D9-AB0E-C303-5450-CB708FD8730F}"/>
              </a:ext>
            </a:extLst>
          </p:cNvPr>
          <p:cNvPicPr>
            <a:picLocks noChangeAspect="1"/>
          </p:cNvPicPr>
          <p:nvPr/>
        </p:nvPicPr>
        <p:blipFill rotWithShape="1">
          <a:blip r:embed="rId2"/>
          <a:srcRect l="9327" t="6219" r="27383" b="10814"/>
          <a:stretch/>
        </p:blipFill>
        <p:spPr>
          <a:xfrm>
            <a:off x="1259632" y="4153942"/>
            <a:ext cx="5791200" cy="1939354"/>
          </a:xfrm>
          <a:prstGeom prst="rect">
            <a:avLst/>
          </a:prstGeom>
        </p:spPr>
      </p:pic>
    </p:spTree>
    <p:extLst>
      <p:ext uri="{BB962C8B-B14F-4D97-AF65-F5344CB8AC3E}">
        <p14:creationId xmlns:p14="http://schemas.microsoft.com/office/powerpoint/2010/main" val="2126294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756777-3D99-B6CD-CF83-845E9BBE4BF6}"/>
              </a:ext>
            </a:extLst>
          </p:cNvPr>
          <p:cNvSpPr>
            <a:spLocks noGrp="1"/>
          </p:cNvSpPr>
          <p:nvPr>
            <p:ph type="title"/>
          </p:nvPr>
        </p:nvSpPr>
        <p:spPr/>
        <p:txBody>
          <a:bodyPr>
            <a:normAutofit/>
          </a:bodyPr>
          <a:lstStyle/>
          <a:p>
            <a:r>
              <a:rPr lang="fr-FR" sz="2400" dirty="0"/>
              <a:t>Cotation pour les enfants</a:t>
            </a:r>
          </a:p>
        </p:txBody>
      </p:sp>
      <p:sp>
        <p:nvSpPr>
          <p:cNvPr id="3" name="Espace réservé du contenu 2">
            <a:extLst>
              <a:ext uri="{FF2B5EF4-FFF2-40B4-BE49-F238E27FC236}">
                <a16:creationId xmlns:a16="http://schemas.microsoft.com/office/drawing/2014/main" id="{5654540D-8BA4-A5B7-F973-2AC9409083E4}"/>
              </a:ext>
            </a:extLst>
          </p:cNvPr>
          <p:cNvSpPr>
            <a:spLocks noGrp="1"/>
          </p:cNvSpPr>
          <p:nvPr>
            <p:ph idx="1"/>
          </p:nvPr>
        </p:nvSpPr>
        <p:spPr/>
        <p:txBody>
          <a:bodyPr>
            <a:normAutofit/>
          </a:bodyPr>
          <a:lstStyle/>
          <a:p>
            <a:pPr marL="0" indent="0">
              <a:buNone/>
            </a:pPr>
            <a:r>
              <a:rPr lang="fr-FR" sz="2000" b="0" dirty="0"/>
              <a:t>Il est nécessaire de faire référence aux étapes du développement habituel d'un enfant, définies par arrêté du ministre chargé des personnes handicapées : arrêté du 24 avril 2002 relatif aux conditions d’attribution des 6 catégories du complément d’AEEH.</a:t>
            </a:r>
          </a:p>
          <a:p>
            <a:pPr marL="0" indent="0">
              <a:buNone/>
            </a:pPr>
            <a:endParaRPr lang="fr-FR" sz="2000" b="0" dirty="0"/>
          </a:p>
          <a:p>
            <a:pPr marL="0" indent="0">
              <a:buNone/>
            </a:pPr>
            <a:r>
              <a:rPr lang="fr-FR" sz="2000" b="0" dirty="0"/>
              <a:t>Importance de l’outil d’aide aux décisions PCH enfants de </a:t>
            </a:r>
            <a:r>
              <a:rPr lang="fr-FR" sz="2000" b="0" dirty="0" err="1"/>
              <a:t>AIRmes</a:t>
            </a:r>
            <a:endParaRPr lang="fr-FR" sz="2000" b="0" dirty="0"/>
          </a:p>
          <a:p>
            <a:pPr marL="0" indent="0">
              <a:buNone/>
            </a:pPr>
            <a:r>
              <a:rPr lang="fr-FR" sz="2000" b="0" dirty="0">
                <a:hlinkClick r:id="rId2"/>
              </a:rPr>
              <a:t>http://pchenfant.apps-airmes.eu/public/guide_pch.pdf</a:t>
            </a:r>
            <a:endParaRPr lang="fr-FR" sz="2000" b="0" dirty="0"/>
          </a:p>
          <a:p>
            <a:pPr marL="0" indent="0">
              <a:buNone/>
            </a:pPr>
            <a:r>
              <a:rPr lang="fr-FR" sz="2000" b="0" dirty="0"/>
              <a:t>« Pour chacun des  items du volet 6 du GEVA, a été établi un lien entre les capacités fonctionnelles (notamment les difficultés graves et absolues ouvrant à l'éligibilité à la PCH)et leur acquisition au cours de l'enfance et de l'adolescence (soit les étapes clés «normales » corrélées à des tranches d'âges que les enfants franchissent naturellement, pour qu’ils soient finalement capables de Gérer sa sécurité, Manger seul... ».</a:t>
            </a:r>
          </a:p>
          <a:p>
            <a:pPr marL="0" indent="0">
              <a:buNone/>
            </a:pPr>
            <a:endParaRPr lang="fr-FR" sz="2000" b="0" dirty="0"/>
          </a:p>
          <a:p>
            <a:pPr marL="0" indent="0">
              <a:buNone/>
            </a:pPr>
            <a:endParaRPr lang="fr-FR" b="0" dirty="0"/>
          </a:p>
          <a:p>
            <a:pPr marL="0" indent="0">
              <a:buNone/>
            </a:pPr>
            <a:endParaRPr lang="fr-FR" b="0" dirty="0"/>
          </a:p>
          <a:p>
            <a:endParaRPr lang="fr-FR" dirty="0"/>
          </a:p>
        </p:txBody>
      </p:sp>
      <p:sp>
        <p:nvSpPr>
          <p:cNvPr id="4" name="Espace réservé du numéro de diapositive 3">
            <a:extLst>
              <a:ext uri="{FF2B5EF4-FFF2-40B4-BE49-F238E27FC236}">
                <a16:creationId xmlns:a16="http://schemas.microsoft.com/office/drawing/2014/main" id="{3AE6DD14-08A2-6395-DFD6-840B1C1F3D73}"/>
              </a:ext>
            </a:extLst>
          </p:cNvPr>
          <p:cNvSpPr>
            <a:spLocks noGrp="1"/>
          </p:cNvSpPr>
          <p:nvPr>
            <p:ph type="sldNum" sz="quarter" idx="12"/>
          </p:nvPr>
        </p:nvSpPr>
        <p:spPr/>
        <p:txBody>
          <a:bodyPr/>
          <a:lstStyle/>
          <a:p>
            <a:fld id="{C8100989-B75F-4602-84D8-19856CD6A586}" type="slidenum">
              <a:rPr lang="fr-FR" smtClean="0"/>
              <a:pPr/>
              <a:t>32</a:t>
            </a:fld>
            <a:endParaRPr lang="fr-FR" dirty="0"/>
          </a:p>
        </p:txBody>
      </p:sp>
    </p:spTree>
    <p:extLst>
      <p:ext uri="{BB962C8B-B14F-4D97-AF65-F5344CB8AC3E}">
        <p14:creationId xmlns:p14="http://schemas.microsoft.com/office/powerpoint/2010/main" val="3100821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791A99-EA98-F499-5460-7E40E1FC62B5}"/>
              </a:ext>
            </a:extLst>
          </p:cNvPr>
          <p:cNvSpPr>
            <a:spLocks noGrp="1"/>
          </p:cNvSpPr>
          <p:nvPr>
            <p:ph type="title"/>
          </p:nvPr>
        </p:nvSpPr>
        <p:spPr>
          <a:xfrm>
            <a:off x="755576" y="587340"/>
            <a:ext cx="8229600" cy="796950"/>
          </a:xfrm>
        </p:spPr>
        <p:txBody>
          <a:bodyPr>
            <a:normAutofit/>
          </a:bodyPr>
          <a:lstStyle/>
          <a:p>
            <a:r>
              <a:rPr lang="fr-FR" sz="2400" dirty="0"/>
              <a:t>La Détermination du niveau de difficulté</a:t>
            </a:r>
          </a:p>
        </p:txBody>
      </p:sp>
      <p:sp>
        <p:nvSpPr>
          <p:cNvPr id="3" name="Espace réservé du contenu 2">
            <a:extLst>
              <a:ext uri="{FF2B5EF4-FFF2-40B4-BE49-F238E27FC236}">
                <a16:creationId xmlns:a16="http://schemas.microsoft.com/office/drawing/2014/main" id="{E95D5C85-FDC1-0340-42D9-546C5655B887}"/>
              </a:ext>
            </a:extLst>
          </p:cNvPr>
          <p:cNvSpPr>
            <a:spLocks noGrp="1"/>
          </p:cNvSpPr>
          <p:nvPr>
            <p:ph idx="1"/>
          </p:nvPr>
        </p:nvSpPr>
        <p:spPr>
          <a:xfrm>
            <a:off x="457200" y="1196753"/>
            <a:ext cx="8229600" cy="5040560"/>
          </a:xfrm>
        </p:spPr>
        <p:txBody>
          <a:bodyPr>
            <a:normAutofit fontScale="77500" lnSpcReduction="20000"/>
          </a:bodyPr>
          <a:lstStyle/>
          <a:p>
            <a:pPr marL="0" indent="0">
              <a:buNone/>
            </a:pPr>
            <a:r>
              <a:rPr lang="fr-FR" sz="2300" b="0" dirty="0"/>
              <a:t>Se fait en référence à la réalisation de l'activité par une personne du même âge qui n'a pas de problème de santé. </a:t>
            </a:r>
          </a:p>
          <a:p>
            <a:pPr marL="0" indent="0">
              <a:buNone/>
            </a:pPr>
            <a:endParaRPr lang="fr-FR" sz="2300" b="0" dirty="0"/>
          </a:p>
          <a:p>
            <a:pPr marL="0" indent="0">
              <a:buNone/>
            </a:pPr>
            <a:r>
              <a:rPr lang="fr-FR" sz="2300" dirty="0"/>
              <a:t>Il s’agit d’évaluer la réalisation de l’activité par la personne seule hors assistance </a:t>
            </a:r>
            <a:r>
              <a:rPr lang="fr-FR" sz="2300" b="0" dirty="0"/>
              <a:t>(aide humaine, aide technique, aménagement du logement et/ou aide animalière),</a:t>
            </a:r>
            <a:r>
              <a:rPr lang="fr-FR" sz="2300" dirty="0"/>
              <a:t> y compris la stimulation, la sollicitation ou le soutien dans l’activité.</a:t>
            </a:r>
          </a:p>
          <a:p>
            <a:pPr marL="0" indent="0">
              <a:buNone/>
            </a:pPr>
            <a:endParaRPr lang="fr-FR" sz="2300" dirty="0"/>
          </a:p>
          <a:p>
            <a:pPr marL="0" indent="0">
              <a:buNone/>
            </a:pPr>
            <a:r>
              <a:rPr lang="fr-FR" sz="2300" b="0" dirty="0"/>
              <a:t>5 niveaux de difficultés sont à identifier pour chaque activité listée dans l’annexe 2-5, cotées par un chiffre entre 0 et 4. </a:t>
            </a:r>
          </a:p>
          <a:p>
            <a:pPr marL="0" indent="0">
              <a:buNone/>
            </a:pPr>
            <a:r>
              <a:rPr lang="fr-FR" sz="2300" b="0" dirty="0"/>
              <a:t>Des adverbes sont à utiliser successivement pour faciliter la cotation :</a:t>
            </a:r>
          </a:p>
          <a:p>
            <a:pPr lvl="1">
              <a:buFont typeface="Courier New" panose="02070309020205020404" pitchFamily="49" charset="0"/>
              <a:buChar char="o"/>
            </a:pPr>
            <a:r>
              <a:rPr lang="fr-FR" sz="2000" b="0" dirty="0"/>
              <a:t>Spontanément</a:t>
            </a:r>
          </a:p>
          <a:p>
            <a:pPr lvl="1">
              <a:buFont typeface="Courier New" panose="02070309020205020404" pitchFamily="49" charset="0"/>
              <a:buChar char="o"/>
            </a:pPr>
            <a:r>
              <a:rPr lang="fr-FR" sz="2000" b="0" dirty="0"/>
              <a:t>Habituellement</a:t>
            </a:r>
          </a:p>
          <a:p>
            <a:pPr lvl="1">
              <a:buFont typeface="Courier New" panose="02070309020205020404" pitchFamily="49" charset="0"/>
              <a:buChar char="o"/>
            </a:pPr>
            <a:r>
              <a:rPr lang="fr-FR" sz="2000" b="0" dirty="0"/>
              <a:t>Totalement</a:t>
            </a:r>
          </a:p>
          <a:p>
            <a:pPr lvl="1">
              <a:buFont typeface="Courier New" panose="02070309020205020404" pitchFamily="49" charset="0"/>
              <a:buChar char="o"/>
            </a:pPr>
            <a:r>
              <a:rPr lang="fr-FR" sz="2000" b="0" dirty="0"/>
              <a:t>correctement	</a:t>
            </a:r>
          </a:p>
          <a:p>
            <a:pPr marL="0" indent="0">
              <a:buNone/>
            </a:pPr>
            <a:r>
              <a:rPr lang="fr-FR" sz="2300" b="0" dirty="0"/>
              <a:t>Les termes de « difficulté grave » ou « difficulté absolue » font référence à cette cotation.</a:t>
            </a:r>
          </a:p>
          <a:p>
            <a:pPr marL="0" indent="0">
              <a:buNone/>
            </a:pPr>
            <a:endParaRPr lang="fr-FR" sz="2300" dirty="0"/>
          </a:p>
          <a:p>
            <a:pPr marL="0" indent="0">
              <a:buNone/>
            </a:pPr>
            <a:r>
              <a:rPr lang="fr-FR" sz="2300" dirty="0"/>
              <a:t>Il est important d’apporter les informations qui permettront de coter en difficulté grave car les difficultés modérées ne permettent pas l’éligibilité à la PCH générale ni à la PCH aides humaines.</a:t>
            </a:r>
          </a:p>
          <a:p>
            <a:pPr marL="0" indent="0">
              <a:buNone/>
            </a:pPr>
            <a:endParaRPr lang="fr-FR" sz="2300" dirty="0"/>
          </a:p>
          <a:p>
            <a:pPr marL="0" indent="0">
              <a:buNone/>
            </a:pPr>
            <a:endParaRPr lang="fr-FR" dirty="0"/>
          </a:p>
          <a:p>
            <a:pPr marL="0" indent="0">
              <a:buNone/>
            </a:pPr>
            <a:endParaRPr lang="fr-FR" dirty="0"/>
          </a:p>
        </p:txBody>
      </p:sp>
      <p:sp>
        <p:nvSpPr>
          <p:cNvPr id="4" name="Espace réservé du numéro de diapositive 3">
            <a:extLst>
              <a:ext uri="{FF2B5EF4-FFF2-40B4-BE49-F238E27FC236}">
                <a16:creationId xmlns:a16="http://schemas.microsoft.com/office/drawing/2014/main" id="{F2B291C9-4EA0-DEB9-FE9C-E2F79EC35142}"/>
              </a:ext>
            </a:extLst>
          </p:cNvPr>
          <p:cNvSpPr>
            <a:spLocks noGrp="1"/>
          </p:cNvSpPr>
          <p:nvPr>
            <p:ph type="sldNum" sz="quarter" idx="12"/>
          </p:nvPr>
        </p:nvSpPr>
        <p:spPr/>
        <p:txBody>
          <a:bodyPr/>
          <a:lstStyle/>
          <a:p>
            <a:fld id="{C8100989-B75F-4602-84D8-19856CD6A586}" type="slidenum">
              <a:rPr lang="fr-FR" smtClean="0"/>
              <a:pPr/>
              <a:t>33</a:t>
            </a:fld>
            <a:endParaRPr lang="fr-FR" dirty="0"/>
          </a:p>
        </p:txBody>
      </p:sp>
    </p:spTree>
    <p:extLst>
      <p:ext uri="{BB962C8B-B14F-4D97-AF65-F5344CB8AC3E}">
        <p14:creationId xmlns:p14="http://schemas.microsoft.com/office/powerpoint/2010/main" val="2445478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56082DB-EA89-E98B-FDAE-88F4EBE05672}"/>
              </a:ext>
            </a:extLst>
          </p:cNvPr>
          <p:cNvSpPr>
            <a:spLocks noGrp="1"/>
          </p:cNvSpPr>
          <p:nvPr>
            <p:ph type="sldNum" idx="12"/>
          </p:nvPr>
        </p:nvSpPr>
        <p:spPr/>
        <p:txBody>
          <a:bodyPr/>
          <a:lstStyle/>
          <a:p>
            <a:fld id="{00000000-1234-1234-1234-123412341234}" type="slidenum">
              <a:rPr lang="fr-FR" smtClean="0"/>
              <a:pPr/>
              <a:t>34</a:t>
            </a:fld>
            <a:endParaRPr lang="fr-FR"/>
          </a:p>
        </p:txBody>
      </p:sp>
      <p:graphicFrame>
        <p:nvGraphicFramePr>
          <p:cNvPr id="3" name="Espace réservé du tableau 10">
            <a:extLst>
              <a:ext uri="{FF2B5EF4-FFF2-40B4-BE49-F238E27FC236}">
                <a16:creationId xmlns:a16="http://schemas.microsoft.com/office/drawing/2014/main" id="{8E429DA5-9670-099C-405F-61459B97FAAD}"/>
              </a:ext>
            </a:extLst>
          </p:cNvPr>
          <p:cNvGraphicFramePr>
            <a:graphicFrameLocks/>
          </p:cNvGraphicFramePr>
          <p:nvPr/>
        </p:nvGraphicFramePr>
        <p:xfrm>
          <a:off x="356830" y="1627703"/>
          <a:ext cx="8482150" cy="4992641"/>
        </p:xfrm>
        <a:graphic>
          <a:graphicData uri="http://schemas.openxmlformats.org/drawingml/2006/table">
            <a:tbl>
              <a:tblPr firstRow="1" bandRow="1">
                <a:tableStyleId>{5C22544A-7EE6-4342-B048-85BDC9FD1C3A}</a:tableStyleId>
              </a:tblPr>
              <a:tblGrid>
                <a:gridCol w="758691">
                  <a:extLst>
                    <a:ext uri="{9D8B030D-6E8A-4147-A177-3AD203B41FA5}">
                      <a16:colId xmlns:a16="http://schemas.microsoft.com/office/drawing/2014/main" val="118291830"/>
                    </a:ext>
                  </a:extLst>
                </a:gridCol>
                <a:gridCol w="2004588">
                  <a:extLst>
                    <a:ext uri="{9D8B030D-6E8A-4147-A177-3AD203B41FA5}">
                      <a16:colId xmlns:a16="http://schemas.microsoft.com/office/drawing/2014/main" val="4124880825"/>
                    </a:ext>
                  </a:extLst>
                </a:gridCol>
                <a:gridCol w="5718871">
                  <a:extLst>
                    <a:ext uri="{9D8B030D-6E8A-4147-A177-3AD203B41FA5}">
                      <a16:colId xmlns:a16="http://schemas.microsoft.com/office/drawing/2014/main" val="1091837561"/>
                    </a:ext>
                  </a:extLst>
                </a:gridCol>
              </a:tblGrid>
              <a:tr h="1010480">
                <a:tc>
                  <a:txBody>
                    <a:bodyPr/>
                    <a:lstStyle/>
                    <a:p>
                      <a:pPr algn="ctr"/>
                      <a:r>
                        <a:rPr lang="fr-FR" b="0">
                          <a:solidFill>
                            <a:schemeClr val="tx1"/>
                          </a:solidFill>
                        </a:rPr>
                        <a:t>0</a:t>
                      </a:r>
                      <a:endParaRPr lang="fr-F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fr-FR" sz="1800" b="0" i="0" u="none" strike="noStrike" kern="1200" baseline="0">
                          <a:solidFill>
                            <a:schemeClr val="tx1"/>
                          </a:solidFill>
                          <a:latin typeface="+mn-lt"/>
                          <a:ea typeface="+mn-ea"/>
                          <a:cs typeface="+mn-cs"/>
                        </a:rPr>
                        <a:t>Aucune difficulté</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lang="fr-FR" sz="1400" b="0" i="0" u="none" strike="noStrike" kern="1200" baseline="0" dirty="0">
                          <a:solidFill>
                            <a:schemeClr val="tx1"/>
                          </a:solidFill>
                          <a:latin typeface="+mn-lt"/>
                          <a:ea typeface="+mn-ea"/>
                          <a:cs typeface="+mn-cs"/>
                        </a:rPr>
                        <a:t>La personne réalise l'activité sans aucun problème et sans aucune aide, </a:t>
                      </a:r>
                    </a:p>
                    <a:p>
                      <a:r>
                        <a:rPr lang="fr-FR" sz="1400" b="0" i="0" u="none" strike="noStrike" kern="1200" baseline="0" dirty="0">
                          <a:solidFill>
                            <a:schemeClr val="tx1"/>
                          </a:solidFill>
                          <a:latin typeface="+mn-lt"/>
                          <a:ea typeface="+mn-ea"/>
                          <a:cs typeface="+mn-cs"/>
                        </a:rPr>
                        <a:t> </a:t>
                      </a:r>
                      <a:r>
                        <a:rPr lang="fr-FR" sz="1400" b="1" i="0" u="none" strike="noStrike" kern="1200" baseline="0" dirty="0">
                          <a:solidFill>
                            <a:schemeClr val="tx1"/>
                          </a:solidFill>
                          <a:latin typeface="+mn-lt"/>
                          <a:ea typeface="+mn-ea"/>
                          <a:cs typeface="+mn-cs"/>
                        </a:rPr>
                        <a:t>c'est-à-dire spontanément, habituellement,</a:t>
                      </a:r>
                    </a:p>
                    <a:p>
                      <a:r>
                        <a:rPr lang="fr-FR" sz="1400" b="1" i="0" u="none" strike="noStrike" kern="1200" baseline="0" dirty="0">
                          <a:solidFill>
                            <a:schemeClr val="tx1"/>
                          </a:solidFill>
                          <a:latin typeface="+mn-lt"/>
                          <a:ea typeface="+mn-ea"/>
                          <a:cs typeface="+mn-cs"/>
                        </a:rPr>
                        <a:t>totalement, correctement</a:t>
                      </a:r>
                      <a:r>
                        <a:rPr lang="fr-FR" sz="1400" b="0" i="0" u="none" strike="noStrike" kern="1200" baseline="0" dirty="0">
                          <a:solidFill>
                            <a:schemeClr val="tx1"/>
                          </a:solidFill>
                          <a:latin typeface="+mn-lt"/>
                          <a:ea typeface="+mn-ea"/>
                          <a:cs typeface="+mn-cs"/>
                        </a:rPr>
                        <a:t>.</a:t>
                      </a:r>
                      <a:endParaRPr lang="fr-F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3595565"/>
                  </a:ext>
                </a:extLst>
              </a:tr>
              <a:tr h="396587">
                <a:tc>
                  <a:txBody>
                    <a:bodyPr/>
                    <a:lstStyle/>
                    <a:p>
                      <a:pPr algn="ctr"/>
                      <a:r>
                        <a:rPr lang="fr-FR">
                          <a:solidFill>
                            <a:schemeClr val="tx1"/>
                          </a:solidFill>
                        </a:rPr>
                        <a:t>1</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fr-FR" sz="1800" b="0" i="0" u="none" strike="noStrike" kern="1200" baseline="0">
                          <a:solidFill>
                            <a:schemeClr val="dk1"/>
                          </a:solidFill>
                          <a:latin typeface="+mn-lt"/>
                          <a:ea typeface="+mn-ea"/>
                          <a:cs typeface="+mn-cs"/>
                        </a:rPr>
                        <a:t>Difficulté légère</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lang="fr-FR" sz="1400" b="0" i="0" u="none" strike="noStrike" kern="1200" baseline="0" dirty="0">
                          <a:solidFill>
                            <a:schemeClr val="dk1"/>
                          </a:solidFill>
                          <a:latin typeface="+mn-lt"/>
                          <a:ea typeface="+mn-ea"/>
                          <a:cs typeface="+mn-cs"/>
                        </a:rPr>
                        <a:t>La difficulté n'a pas d'impact sur la réalisation de l'activité.</a:t>
                      </a:r>
                      <a:endParaRPr lang="fr-F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2051200"/>
                  </a:ext>
                </a:extLst>
              </a:tr>
              <a:tr h="1010480">
                <a:tc>
                  <a:txBody>
                    <a:bodyPr/>
                    <a:lstStyle/>
                    <a:p>
                      <a:pPr algn="ctr"/>
                      <a:r>
                        <a:rPr lang="fr-FR">
                          <a:solidFill>
                            <a:schemeClr val="tx1"/>
                          </a:solidFill>
                        </a:rPr>
                        <a:t>2</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fr-FR" sz="1800" b="0" i="0" u="none" strike="noStrike" kern="1200" baseline="0" dirty="0">
                          <a:solidFill>
                            <a:schemeClr val="dk1"/>
                          </a:solidFill>
                          <a:latin typeface="+mn-lt"/>
                          <a:ea typeface="+mn-ea"/>
                          <a:cs typeface="+mn-cs"/>
                        </a:rPr>
                        <a:t>Difficulté modérée</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lang="fr-FR" sz="1400" b="0" i="0" u="none" strike="noStrike" kern="1200" baseline="0" dirty="0">
                          <a:solidFill>
                            <a:schemeClr val="dk1"/>
                          </a:solidFill>
                          <a:latin typeface="+mn-lt"/>
                          <a:ea typeface="+mn-ea"/>
                          <a:cs typeface="+mn-cs"/>
                        </a:rPr>
                        <a:t>L'activité est </a:t>
                      </a:r>
                      <a:r>
                        <a:rPr lang="fr-FR" sz="1400" b="1" i="0" u="none" strike="noStrike" kern="1200" baseline="0" dirty="0">
                          <a:solidFill>
                            <a:schemeClr val="dk1"/>
                          </a:solidFill>
                          <a:latin typeface="+mn-lt"/>
                          <a:ea typeface="+mn-ea"/>
                          <a:cs typeface="+mn-cs"/>
                        </a:rPr>
                        <a:t>réalisée avec difficulté mais avec un résultat final normal. </a:t>
                      </a:r>
                    </a:p>
                    <a:p>
                      <a:r>
                        <a:rPr lang="fr-FR" sz="1400" b="0" i="0" u="none" strike="noStrike" kern="1200" baseline="0" dirty="0">
                          <a:solidFill>
                            <a:schemeClr val="dk1"/>
                          </a:solidFill>
                          <a:latin typeface="+mn-lt"/>
                          <a:ea typeface="+mn-ea"/>
                          <a:cs typeface="+mn-cs"/>
                        </a:rPr>
                        <a:t>Elle peut par exemple être réalisée plus lentement  ou                                                                                                              en nécessitant des stratégies et des conditions particulières.</a:t>
                      </a:r>
                      <a:endParaRPr lang="fr-F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8102334"/>
                  </a:ext>
                </a:extLst>
              </a:tr>
              <a:tr h="554134">
                <a:tc>
                  <a:txBody>
                    <a:bodyPr/>
                    <a:lstStyle/>
                    <a:p>
                      <a:pPr algn="ctr"/>
                      <a:r>
                        <a:rPr lang="fr-FR">
                          <a:solidFill>
                            <a:schemeClr val="tx1"/>
                          </a:solidFill>
                        </a:rPr>
                        <a:t>3</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fr-FR" sz="1800" b="0" i="0" u="none" strike="noStrike" kern="1200" baseline="0">
                          <a:solidFill>
                            <a:schemeClr val="tx1"/>
                          </a:solidFill>
                          <a:latin typeface="+mn-lt"/>
                          <a:ea typeface="+mn-ea"/>
                          <a:cs typeface="+mn-cs"/>
                        </a:rPr>
                        <a:t>Difficulté grave</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400" b="0" i="0" u="none" strike="noStrike" kern="1200" baseline="0" dirty="0">
                          <a:solidFill>
                            <a:schemeClr val="dk1"/>
                          </a:solidFill>
                          <a:latin typeface="+mn-lt"/>
                          <a:ea typeface="+mn-ea"/>
                          <a:cs typeface="+mn-cs"/>
                        </a:rPr>
                        <a:t>L'activité est réalisée difficilement et de façon altérée par rapport à l'activité habituellement réalisée.</a:t>
                      </a:r>
                      <a:endParaRPr lang="fr-FR"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4191055"/>
                  </a:ext>
                </a:extLst>
              </a:tr>
              <a:tr h="1238653">
                <a:tc>
                  <a:txBody>
                    <a:bodyPr/>
                    <a:lstStyle/>
                    <a:p>
                      <a:pPr algn="ctr"/>
                      <a:r>
                        <a:rPr lang="fr-FR">
                          <a:solidFill>
                            <a:schemeClr val="tx1"/>
                          </a:solidFill>
                        </a:rPr>
                        <a:t>4</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fr-FR" sz="1800" b="0" i="0" u="none" strike="noStrike" kern="1200" baseline="0">
                          <a:solidFill>
                            <a:schemeClr val="bg1"/>
                          </a:solidFill>
                          <a:latin typeface="+mn-lt"/>
                          <a:ea typeface="+mn-ea"/>
                          <a:cs typeface="+mn-cs"/>
                        </a:rPr>
                        <a:t>Difficulté absolue</a:t>
                      </a:r>
                      <a:endParaRPr lang="fr-FR"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3A7E"/>
                    </a:solidFill>
                  </a:tcPr>
                </a:tc>
                <a:tc>
                  <a:txBody>
                    <a:bodyPr/>
                    <a:lstStyle/>
                    <a:p>
                      <a:r>
                        <a:rPr lang="fr-FR" sz="1400" b="1" i="0" u="none" strike="noStrike" kern="1200" baseline="0" dirty="0">
                          <a:solidFill>
                            <a:schemeClr val="dk1"/>
                          </a:solidFill>
                          <a:latin typeface="+mn-lt"/>
                          <a:ea typeface="+mn-ea"/>
                          <a:cs typeface="+mn-cs"/>
                        </a:rPr>
                        <a:t>L'activité ne peut pas du tout être réalisée sans aide</a:t>
                      </a:r>
                      <a:r>
                        <a:rPr lang="fr-FR" sz="1400" b="0" i="0" u="none" strike="noStrike" kern="1200" baseline="0" dirty="0">
                          <a:solidFill>
                            <a:schemeClr val="dk1"/>
                          </a:solidFill>
                          <a:latin typeface="+mn-lt"/>
                          <a:ea typeface="+mn-ea"/>
                          <a:cs typeface="+mn-cs"/>
                        </a:rPr>
                        <a:t>, </a:t>
                      </a:r>
                    </a:p>
                    <a:p>
                      <a:r>
                        <a:rPr lang="fr-FR" sz="1400" b="0" i="0" u="none" strike="noStrike" kern="1200" baseline="0" dirty="0">
                          <a:solidFill>
                            <a:schemeClr val="dk1"/>
                          </a:solidFill>
                          <a:latin typeface="+mn-lt"/>
                          <a:ea typeface="+mn-ea"/>
                          <a:cs typeface="+mn-cs"/>
                        </a:rPr>
                        <a:t>y compris la stimulation, par la personne elle-même.</a:t>
                      </a:r>
                    </a:p>
                    <a:p>
                      <a:r>
                        <a:rPr lang="fr-FR" sz="1400" b="0" i="0" u="none" strike="noStrike" kern="1200" baseline="0" dirty="0">
                          <a:solidFill>
                            <a:schemeClr val="dk1"/>
                          </a:solidFill>
                          <a:latin typeface="+mn-lt"/>
                          <a:ea typeface="+mn-ea"/>
                          <a:cs typeface="+mn-cs"/>
                        </a:rPr>
                        <a:t>Chacune des composantes de l'activité ne peut pas du tout être réalisée.</a:t>
                      </a:r>
                      <a:endParaRPr lang="fr-F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5754326"/>
                  </a:ext>
                </a:extLst>
              </a:tr>
              <a:tr h="782307">
                <a:tc>
                  <a:txBody>
                    <a:bodyPr/>
                    <a:lstStyle/>
                    <a:p>
                      <a:pPr algn="ct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fr-FR" sz="1800" b="0" i="0" u="none" strike="noStrike" kern="1200" baseline="0">
                          <a:solidFill>
                            <a:schemeClr val="dk1"/>
                          </a:solidFill>
                          <a:latin typeface="+mn-lt"/>
                          <a:ea typeface="+mn-ea"/>
                          <a:cs typeface="+mn-cs"/>
                        </a:rPr>
                        <a:t>" sans objet "</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lang="fr-FR" sz="1400" dirty="0">
                          <a:solidFill>
                            <a:schemeClr val="tx1"/>
                          </a:solidFill>
                        </a:rPr>
                        <a:t>Impossibilité d’attribuer une cotation </a:t>
                      </a:r>
                      <a:r>
                        <a:rPr lang="fr-FR" sz="1400" b="0" i="0" u="none" strike="noStrike" kern="1200" baseline="0" dirty="0">
                          <a:solidFill>
                            <a:schemeClr val="dk1"/>
                          </a:solidFill>
                          <a:latin typeface="+mn-lt"/>
                          <a:ea typeface="+mn-ea"/>
                          <a:cs typeface="+mn-cs"/>
                        </a:rPr>
                        <a:t>lorsque cette activité n'a pas à être réalisée par une personne du même âge sans problème de santé.</a:t>
                      </a:r>
                      <a:endParaRPr lang="fr-F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8989642"/>
                  </a:ext>
                </a:extLst>
              </a:tr>
            </a:tbl>
          </a:graphicData>
        </a:graphic>
      </p:graphicFrame>
      <p:sp>
        <p:nvSpPr>
          <p:cNvPr id="4" name="Rectangle 3">
            <a:extLst>
              <a:ext uri="{FF2B5EF4-FFF2-40B4-BE49-F238E27FC236}">
                <a16:creationId xmlns:a16="http://schemas.microsoft.com/office/drawing/2014/main" id="{4AC669E9-B844-27A0-EE1D-6656EB0491C6}"/>
              </a:ext>
            </a:extLst>
          </p:cNvPr>
          <p:cNvSpPr/>
          <p:nvPr/>
        </p:nvSpPr>
        <p:spPr>
          <a:xfrm>
            <a:off x="237333" y="1258371"/>
            <a:ext cx="6865982" cy="369332"/>
          </a:xfrm>
          <a:prstGeom prst="rect">
            <a:avLst/>
          </a:prstGeom>
        </p:spPr>
        <p:txBody>
          <a:bodyPr wrap="none">
            <a:spAutoFit/>
          </a:bodyPr>
          <a:lstStyle/>
          <a:p>
            <a:r>
              <a:rPr lang="fr-FR" b="1" dirty="0">
                <a:latin typeface="Arial" panose="020B0604020202020204" pitchFamily="34" charset="0"/>
                <a:cs typeface="Arial" panose="020B0604020202020204" pitchFamily="34" charset="0"/>
              </a:rPr>
              <a:t>Cinq niveaux de difficultés sont identifiés dans l’annexe 2-5 :</a:t>
            </a:r>
          </a:p>
        </p:txBody>
      </p:sp>
      <p:sp>
        <p:nvSpPr>
          <p:cNvPr id="5" name="Espace réservé du texte 2">
            <a:extLst>
              <a:ext uri="{FF2B5EF4-FFF2-40B4-BE49-F238E27FC236}">
                <a16:creationId xmlns:a16="http://schemas.microsoft.com/office/drawing/2014/main" id="{98477440-44D7-EE55-FAA3-8FB0C03A49E7}"/>
              </a:ext>
            </a:extLst>
          </p:cNvPr>
          <p:cNvSpPr txBox="1">
            <a:spLocks/>
          </p:cNvSpPr>
          <p:nvPr/>
        </p:nvSpPr>
        <p:spPr>
          <a:xfrm>
            <a:off x="642938" y="548679"/>
            <a:ext cx="7909934" cy="504057"/>
          </a:xfrm>
          <a:prstGeom prst="rect">
            <a:avLst/>
          </a:prstGeom>
          <a:noFill/>
          <a:ln>
            <a:noFill/>
          </a:ln>
        </p:spPr>
        <p:txBody>
          <a:bodyPr spcFirstLastPara="1" vert="horz" wrap="square" lIns="91425" tIns="45700" rIns="91425" bIns="45700" rtlCol="0" anchor="ctr" anchorCtr="0">
            <a:normAutofit/>
          </a:bodyPr>
          <a:lstStyle>
            <a:defPPr>
              <a:defRPr lang="fr-FR"/>
            </a:defPPr>
            <a:lvl1pPr marL="0" lvl="0" algn="l" defTabSz="914400" rtl="0" eaLnBrk="1" latinLnBrk="0" hangingPunct="1">
              <a:lnSpc>
                <a:spcPct val="100000"/>
              </a:lnSpc>
              <a:spcBef>
                <a:spcPts val="0"/>
              </a:spcBef>
              <a:spcAft>
                <a:spcPts val="0"/>
              </a:spcAft>
              <a:buSzPts val="1400"/>
              <a:buNone/>
              <a:defRPr sz="1200" kern="1200">
                <a:solidFill>
                  <a:schemeClr val="tx1">
                    <a:tint val="75000"/>
                  </a:schemeClr>
                </a:solidFill>
                <a:latin typeface="Arial Narrow" pitchFamily="34" charset="0"/>
                <a:ea typeface="+mn-ea"/>
                <a:cs typeface="+mn-cs"/>
              </a:defRPr>
            </a:lvl1pPr>
            <a:lvl2pPr marL="457200" lvl="1"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2pPr>
            <a:lvl3pPr marL="914400" lvl="2"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3pPr>
            <a:lvl4pPr marL="1371600" lvl="3"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4pPr>
            <a:lvl5pPr marL="1828800" lvl="4"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5pPr>
            <a:lvl6pPr marL="2286000" lvl="5"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6pPr>
            <a:lvl7pPr marL="2743200" lvl="6"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7pPr>
            <a:lvl8pPr marL="3200400" lvl="7"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8pPr>
            <a:lvl9pPr marL="3657600" lvl="8" algn="l" defTabSz="914400" rtl="0" eaLnBrk="1" latinLnBrk="0" hangingPunct="1">
              <a:lnSpc>
                <a:spcPct val="100000"/>
              </a:lnSpc>
              <a:spcBef>
                <a:spcPts val="0"/>
              </a:spcBef>
              <a:spcAft>
                <a:spcPts val="0"/>
              </a:spcAft>
              <a:buSzPts val="1400"/>
              <a:buNone/>
              <a:defRPr sz="1800" kern="1200">
                <a:solidFill>
                  <a:schemeClr val="tx1"/>
                </a:solidFill>
                <a:latin typeface="+mn-lt"/>
                <a:ea typeface="+mn-ea"/>
                <a:cs typeface="+mn-cs"/>
              </a:defRPr>
            </a:lvl9pPr>
          </a:lstStyle>
          <a:p>
            <a:r>
              <a:rPr lang="fr-FR" sz="2000" b="1" dirty="0"/>
              <a:t>La cotation des difficultés</a:t>
            </a:r>
          </a:p>
        </p:txBody>
      </p:sp>
    </p:spTree>
    <p:extLst>
      <p:ext uri="{BB962C8B-B14F-4D97-AF65-F5344CB8AC3E}">
        <p14:creationId xmlns:p14="http://schemas.microsoft.com/office/powerpoint/2010/main" val="38251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7CDD0A-777D-4FC2-26A7-22E61A321F41}"/>
              </a:ext>
            </a:extLst>
          </p:cNvPr>
          <p:cNvSpPr>
            <a:spLocks noGrp="1"/>
          </p:cNvSpPr>
          <p:nvPr>
            <p:ph type="title"/>
          </p:nvPr>
        </p:nvSpPr>
        <p:spPr/>
        <p:txBody>
          <a:bodyPr>
            <a:noAutofit/>
          </a:bodyPr>
          <a:lstStyle/>
          <a:p>
            <a:r>
              <a:rPr lang="fr-FR" sz="2400" dirty="0"/>
              <a:t>Précisions sur la cotation en Difficulté absolue, </a:t>
            </a:r>
            <a:br>
              <a:rPr lang="fr-FR" sz="2400" dirty="0"/>
            </a:br>
            <a:r>
              <a:rPr lang="fr-FR" sz="2400" dirty="0"/>
              <a:t>et en difficulté grave</a:t>
            </a:r>
          </a:p>
        </p:txBody>
      </p:sp>
      <p:sp>
        <p:nvSpPr>
          <p:cNvPr id="3" name="Espace réservé du contenu 2">
            <a:extLst>
              <a:ext uri="{FF2B5EF4-FFF2-40B4-BE49-F238E27FC236}">
                <a16:creationId xmlns:a16="http://schemas.microsoft.com/office/drawing/2014/main" id="{A7A290D4-D726-E71B-BB06-2FA51B432E85}"/>
              </a:ext>
            </a:extLst>
          </p:cNvPr>
          <p:cNvSpPr>
            <a:spLocks noGrp="1"/>
          </p:cNvSpPr>
          <p:nvPr>
            <p:ph sz="half" idx="1"/>
          </p:nvPr>
        </p:nvSpPr>
        <p:spPr>
          <a:ln>
            <a:solidFill>
              <a:schemeClr val="tx1"/>
            </a:solidFill>
          </a:ln>
        </p:spPr>
        <p:txBody>
          <a:bodyPr>
            <a:normAutofit/>
          </a:bodyPr>
          <a:lstStyle/>
          <a:p>
            <a:r>
              <a:rPr lang="fr-FR" sz="2000" dirty="0"/>
              <a:t>Difficulté absolue : </a:t>
            </a:r>
          </a:p>
          <a:p>
            <a:pPr marL="0" indent="0">
              <a:buNone/>
            </a:pPr>
            <a:r>
              <a:rPr lang="fr-FR" sz="2000" b="0" dirty="0"/>
              <a:t>L’activité ne peut pas du tout être réalisée sans aide, y compris la stimulation, par la personne elle-même.</a:t>
            </a:r>
          </a:p>
          <a:p>
            <a:pPr marL="0" indent="0">
              <a:buNone/>
            </a:pPr>
            <a:r>
              <a:rPr lang="fr-FR" sz="2000" b="0" dirty="0"/>
              <a:t>Une personne qui a besoin de </a:t>
            </a:r>
            <a:r>
              <a:rPr lang="fr-FR" sz="2000" dirty="0"/>
              <a:t>stimulation pour initier</a:t>
            </a:r>
            <a:r>
              <a:rPr lang="fr-FR" sz="2000" b="0" dirty="0"/>
              <a:t> une activité  a une difficulté absolue</a:t>
            </a:r>
            <a:r>
              <a:rPr lang="fr-FR" sz="2000" dirty="0"/>
              <a:t>.</a:t>
            </a:r>
          </a:p>
          <a:p>
            <a:pPr marL="0" indent="0">
              <a:buNone/>
            </a:pPr>
            <a:endParaRPr lang="fr-FR" dirty="0"/>
          </a:p>
        </p:txBody>
      </p:sp>
      <p:sp>
        <p:nvSpPr>
          <p:cNvPr id="4" name="Espace réservé du contenu 3">
            <a:extLst>
              <a:ext uri="{FF2B5EF4-FFF2-40B4-BE49-F238E27FC236}">
                <a16:creationId xmlns:a16="http://schemas.microsoft.com/office/drawing/2014/main" id="{B9EF44E4-CD9A-1CD4-7174-2E36ED058B4F}"/>
              </a:ext>
            </a:extLst>
          </p:cNvPr>
          <p:cNvSpPr>
            <a:spLocks noGrp="1"/>
          </p:cNvSpPr>
          <p:nvPr>
            <p:ph sz="half" idx="2"/>
          </p:nvPr>
        </p:nvSpPr>
        <p:spPr>
          <a:ln>
            <a:solidFill>
              <a:schemeClr val="tx1"/>
            </a:solidFill>
          </a:ln>
        </p:spPr>
        <p:txBody>
          <a:bodyPr>
            <a:normAutofit/>
          </a:bodyPr>
          <a:lstStyle/>
          <a:p>
            <a:r>
              <a:rPr lang="fr-FR" sz="2000" dirty="0"/>
              <a:t>Difficulté grave : </a:t>
            </a:r>
          </a:p>
          <a:p>
            <a:pPr marL="0" indent="0">
              <a:buNone/>
            </a:pPr>
            <a:r>
              <a:rPr lang="fr-FR" sz="2000" b="0" dirty="0"/>
              <a:t>L’activité est réalisée difficilement et de façon altérée par rapport à l’activité habituellement réalisée. </a:t>
            </a:r>
          </a:p>
          <a:p>
            <a:pPr marL="0" indent="0">
              <a:buNone/>
            </a:pPr>
            <a:r>
              <a:rPr lang="fr-FR" sz="2000" b="0" dirty="0"/>
              <a:t>On considère que le résultat est altéré si la difficulté se produit trop souvent, si l’activité ne peut être faite que partiellement, si l’activité n’est pas réalisée correctement du point de vue du résultat . </a:t>
            </a:r>
          </a:p>
          <a:p>
            <a:pPr marL="0" indent="0">
              <a:buNone/>
            </a:pPr>
            <a:r>
              <a:rPr lang="fr-FR" sz="2000" b="0" dirty="0"/>
              <a:t>Une difficulté grave entraîne une gêne suffisamment notable pour être </a:t>
            </a:r>
            <a:r>
              <a:rPr lang="fr-FR" sz="2000" dirty="0"/>
              <a:t>une entrave </a:t>
            </a:r>
            <a:r>
              <a:rPr lang="fr-FR" sz="2000" b="0" dirty="0"/>
              <a:t>dans la vie quotidienne.</a:t>
            </a:r>
          </a:p>
          <a:p>
            <a:pPr marL="0" indent="0">
              <a:buNone/>
            </a:pPr>
            <a:endParaRPr lang="fr-FR" sz="2000" b="0" dirty="0"/>
          </a:p>
          <a:p>
            <a:endParaRPr lang="fr-FR" dirty="0"/>
          </a:p>
        </p:txBody>
      </p:sp>
      <p:sp>
        <p:nvSpPr>
          <p:cNvPr id="5" name="Espace réservé du numéro de diapositive 4">
            <a:extLst>
              <a:ext uri="{FF2B5EF4-FFF2-40B4-BE49-F238E27FC236}">
                <a16:creationId xmlns:a16="http://schemas.microsoft.com/office/drawing/2014/main" id="{97D361B1-6447-90D2-41BE-452E06528A9E}"/>
              </a:ext>
            </a:extLst>
          </p:cNvPr>
          <p:cNvSpPr>
            <a:spLocks noGrp="1"/>
          </p:cNvSpPr>
          <p:nvPr>
            <p:ph type="sldNum" sz="quarter" idx="12"/>
          </p:nvPr>
        </p:nvSpPr>
        <p:spPr/>
        <p:txBody>
          <a:bodyPr/>
          <a:lstStyle/>
          <a:p>
            <a:fld id="{C8100989-B75F-4602-84D8-19856CD6A586}" type="slidenum">
              <a:rPr lang="fr-FR" smtClean="0"/>
              <a:pPr/>
              <a:t>35</a:t>
            </a:fld>
            <a:endParaRPr lang="fr-FR" dirty="0"/>
          </a:p>
        </p:txBody>
      </p:sp>
    </p:spTree>
    <p:extLst>
      <p:ext uri="{BB962C8B-B14F-4D97-AF65-F5344CB8AC3E}">
        <p14:creationId xmlns:p14="http://schemas.microsoft.com/office/powerpoint/2010/main" val="3244764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48FEC3-2BB6-4ADA-D2E5-AF3D9CA70691}"/>
              </a:ext>
            </a:extLst>
          </p:cNvPr>
          <p:cNvSpPr>
            <a:spLocks noGrp="1"/>
          </p:cNvSpPr>
          <p:nvPr>
            <p:ph type="title"/>
          </p:nvPr>
        </p:nvSpPr>
        <p:spPr/>
        <p:txBody>
          <a:bodyPr>
            <a:normAutofit/>
          </a:bodyPr>
          <a:lstStyle/>
          <a:p>
            <a:r>
              <a:rPr lang="fr-FR" sz="2400" dirty="0"/>
              <a:t>Pour les troubles fluctuants</a:t>
            </a:r>
          </a:p>
        </p:txBody>
      </p:sp>
      <p:sp>
        <p:nvSpPr>
          <p:cNvPr id="3" name="Espace réservé du contenu 2">
            <a:extLst>
              <a:ext uri="{FF2B5EF4-FFF2-40B4-BE49-F238E27FC236}">
                <a16:creationId xmlns:a16="http://schemas.microsoft.com/office/drawing/2014/main" id="{233F5779-8ADF-CF9E-246C-3A01B5033330}"/>
              </a:ext>
            </a:extLst>
          </p:cNvPr>
          <p:cNvSpPr>
            <a:spLocks noGrp="1"/>
          </p:cNvSpPr>
          <p:nvPr>
            <p:ph idx="1"/>
          </p:nvPr>
        </p:nvSpPr>
        <p:spPr>
          <a:xfrm>
            <a:off x="457200" y="1124745"/>
            <a:ext cx="8229600" cy="5112568"/>
          </a:xfrm>
        </p:spPr>
        <p:txBody>
          <a:bodyPr>
            <a:normAutofit fontScale="85000" lnSpcReduction="20000"/>
          </a:bodyPr>
          <a:lstStyle/>
          <a:p>
            <a:r>
              <a:rPr lang="fr-FR" b="0" dirty="0"/>
              <a:t>(CNSA) La fréquence de non réalisation de l’activité est considérée comme entravant les activités de la vie courante de la personne dès lors que l’activité :</a:t>
            </a:r>
          </a:p>
          <a:p>
            <a:pPr lvl="1">
              <a:buFont typeface="Courier New" panose="02070309020205020404" pitchFamily="49" charset="0"/>
              <a:buChar char="o"/>
            </a:pPr>
            <a:r>
              <a:rPr lang="fr-FR" b="0" dirty="0"/>
              <a:t>n’est pas réalisée plusieurs fois par semaine, </a:t>
            </a:r>
          </a:p>
          <a:p>
            <a:pPr lvl="1">
              <a:buFont typeface="Courier New" panose="02070309020205020404" pitchFamily="49" charset="0"/>
              <a:buChar char="o"/>
            </a:pPr>
            <a:r>
              <a:rPr lang="fr-FR" b="0" dirty="0"/>
              <a:t>ou n’est pas réalisée par périodes mais d’une durée de l’ordre d’une semaine par mois.</a:t>
            </a:r>
          </a:p>
          <a:p>
            <a:endParaRPr lang="fr-FR" b="0" dirty="0"/>
          </a:p>
          <a:p>
            <a:r>
              <a:rPr lang="fr-FR" b="0" dirty="0"/>
              <a:t>Loi n° 2020-220 du 6 mars 2020 visant à améliorer l'accès à la prestation de compensation du handicap </a:t>
            </a:r>
          </a:p>
          <a:p>
            <a:pPr marL="0" indent="0">
              <a:buNone/>
            </a:pPr>
            <a:r>
              <a:rPr lang="fr-FR" b="0" dirty="0"/>
              <a:t>Article 3:  le président du conseil départemental peut mettre en œuvre un contrôle d'effectivité, portant sur une période de référence qui ne peut être inférieure à six mois, et qui ne peut s'exercer que sur les sommes qui ont été effectivement versées. </a:t>
            </a:r>
          </a:p>
          <a:p>
            <a:pPr marL="0" indent="0">
              <a:buNone/>
            </a:pPr>
            <a:endParaRPr lang="fr-FR" b="0" dirty="0"/>
          </a:p>
          <a:p>
            <a:pPr marL="0" indent="0">
              <a:buNone/>
            </a:pPr>
            <a:r>
              <a:rPr lang="fr-FR" b="0" dirty="0"/>
              <a:t>Le contrôle d’effectivité porte sur une période de 6 mois minimum au lieu d’un mois avant mars 2020</a:t>
            </a:r>
          </a:p>
          <a:p>
            <a:endParaRPr lang="fr-FR" b="0" dirty="0"/>
          </a:p>
          <a:p>
            <a:pPr marL="0" indent="0">
              <a:buNone/>
            </a:pPr>
            <a:r>
              <a:rPr lang="fr-FR" b="0" dirty="0"/>
              <a:t>Les bénéficiaires peuvent répartir les heures d'aide humaine comme ils l'entendent sur cette période et faire varier librement leur consommation d'aide humaine d'un mois sur l'autre durant cette période, utilisant le « crédit-temps » du soutien à l’autonomie par exemple.</a:t>
            </a:r>
          </a:p>
          <a:p>
            <a:endParaRPr lang="fr-FR" dirty="0"/>
          </a:p>
          <a:p>
            <a:endParaRPr lang="fr-FR" dirty="0"/>
          </a:p>
        </p:txBody>
      </p:sp>
      <p:sp>
        <p:nvSpPr>
          <p:cNvPr id="4" name="Espace réservé du numéro de diapositive 3">
            <a:extLst>
              <a:ext uri="{FF2B5EF4-FFF2-40B4-BE49-F238E27FC236}">
                <a16:creationId xmlns:a16="http://schemas.microsoft.com/office/drawing/2014/main" id="{A82AFE19-560A-3E0C-4634-88B9E4C8D6F4}"/>
              </a:ext>
            </a:extLst>
          </p:cNvPr>
          <p:cNvSpPr>
            <a:spLocks noGrp="1"/>
          </p:cNvSpPr>
          <p:nvPr>
            <p:ph type="sldNum" sz="quarter" idx="12"/>
          </p:nvPr>
        </p:nvSpPr>
        <p:spPr/>
        <p:txBody>
          <a:bodyPr/>
          <a:lstStyle/>
          <a:p>
            <a:fld id="{C8100989-B75F-4602-84D8-19856CD6A586}" type="slidenum">
              <a:rPr lang="fr-FR" smtClean="0"/>
              <a:pPr/>
              <a:t>36</a:t>
            </a:fld>
            <a:endParaRPr lang="fr-FR" dirty="0"/>
          </a:p>
        </p:txBody>
      </p:sp>
    </p:spTree>
    <p:extLst>
      <p:ext uri="{BB962C8B-B14F-4D97-AF65-F5344CB8AC3E}">
        <p14:creationId xmlns:p14="http://schemas.microsoft.com/office/powerpoint/2010/main" val="3709788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a:t>Cotation : Les traitements médicamenteux </a:t>
            </a:r>
          </a:p>
        </p:txBody>
      </p:sp>
      <p:sp>
        <p:nvSpPr>
          <p:cNvPr id="3" name="Espace réservé du contenu 2"/>
          <p:cNvSpPr>
            <a:spLocks noGrp="1"/>
          </p:cNvSpPr>
          <p:nvPr>
            <p:ph idx="1"/>
          </p:nvPr>
        </p:nvSpPr>
        <p:spPr/>
        <p:txBody>
          <a:bodyPr>
            <a:normAutofit/>
          </a:bodyPr>
          <a:lstStyle/>
          <a:p>
            <a:pPr algn="just"/>
            <a:r>
              <a:rPr lang="fr-FR" sz="1800" b="0" dirty="0"/>
              <a:t>Les traitements médicamenteux ne doivent pas être considérés comme une aide, mais comme « partie intégrante de la personne », dès lors qu’elle les prend.</a:t>
            </a:r>
          </a:p>
          <a:p>
            <a:pPr marL="0" indent="0" algn="just">
              <a:buNone/>
            </a:pPr>
            <a:endParaRPr lang="fr-FR" sz="1800" b="0" dirty="0"/>
          </a:p>
          <a:p>
            <a:pPr algn="just"/>
            <a:r>
              <a:rPr lang="fr-FR" sz="1800" b="0" dirty="0"/>
              <a:t>Leurs effets secondaires, qui peuvent eux-mêmes être la source de limitations d’activités ou de restrictions de participation, doivent être pris en compte.</a:t>
            </a:r>
          </a:p>
          <a:p>
            <a:pPr marL="0" indent="0" algn="just">
              <a:buNone/>
            </a:pPr>
            <a:endParaRPr lang="fr-FR" sz="1800" b="0" dirty="0"/>
          </a:p>
          <a:p>
            <a:pPr algn="just"/>
            <a:r>
              <a:rPr lang="fr-FR" sz="1800" b="0" dirty="0"/>
              <a:t>Ainsi la personne doit être considérée dans son état le plus habituel au regard de leur prise</a:t>
            </a:r>
          </a:p>
          <a:p>
            <a:pPr lvl="1" algn="just">
              <a:buFontTx/>
              <a:buChar char="-"/>
            </a:pPr>
            <a:r>
              <a:rPr lang="fr-FR" sz="1500" b="0" dirty="0"/>
              <a:t>Si l’observance est bonne, que le traitement soit ou non correctement toléré, la cotation prend en compte le résultat final avec traitement.</a:t>
            </a:r>
          </a:p>
          <a:p>
            <a:pPr lvl="1" algn="just">
              <a:buFontTx/>
              <a:buChar char="-"/>
            </a:pPr>
            <a:r>
              <a:rPr lang="fr-FR" sz="1500" b="0" dirty="0"/>
              <a:t>Si l’observance est mauvaise ou les effets secondaires gênants avec arrêts fréquents et que la personne est de ce fait le plus souvent sans traitement, la cotation prend en compte le résultat final sans traitement.</a:t>
            </a:r>
          </a:p>
        </p:txBody>
      </p:sp>
      <p:sp>
        <p:nvSpPr>
          <p:cNvPr id="5" name="Espace réservé du numéro de diapositive 4"/>
          <p:cNvSpPr>
            <a:spLocks noGrp="1"/>
          </p:cNvSpPr>
          <p:nvPr>
            <p:ph type="sldNum" sz="quarter" idx="12"/>
          </p:nvPr>
        </p:nvSpPr>
        <p:spPr/>
        <p:txBody>
          <a:bodyPr/>
          <a:lstStyle/>
          <a:p>
            <a:fld id="{C8100989-B75F-4602-84D8-19856CD6A586}" type="slidenum">
              <a:rPr lang="fr-FR" smtClean="0"/>
              <a:pPr/>
              <a:t>37</a:t>
            </a:fld>
            <a:endParaRPr lang="fr-FR" dirty="0"/>
          </a:p>
        </p:txBody>
      </p:sp>
    </p:spTree>
    <p:extLst>
      <p:ext uri="{BB962C8B-B14F-4D97-AF65-F5344CB8AC3E}">
        <p14:creationId xmlns:p14="http://schemas.microsoft.com/office/powerpoint/2010/main" val="1885384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dirty="0"/>
              <a:t>Cotation des difficultés : 4 adverbes à interroger</a:t>
            </a:r>
            <a:br>
              <a:rPr lang="fr-FR" sz="2400" dirty="0"/>
            </a:br>
            <a:r>
              <a:rPr lang="fr-FR" sz="2400" dirty="0"/>
              <a:t>l’adverbe « spontanément »</a:t>
            </a:r>
          </a:p>
        </p:txBody>
      </p:sp>
      <p:sp>
        <p:nvSpPr>
          <p:cNvPr id="3" name="Espace réservé du contenu 2"/>
          <p:cNvSpPr>
            <a:spLocks noGrp="1"/>
          </p:cNvSpPr>
          <p:nvPr>
            <p:ph idx="1"/>
          </p:nvPr>
        </p:nvSpPr>
        <p:spPr>
          <a:xfrm>
            <a:off x="467544" y="1484784"/>
            <a:ext cx="8157592" cy="4641379"/>
          </a:xfrm>
        </p:spPr>
        <p:txBody>
          <a:bodyPr>
            <a:normAutofit/>
          </a:bodyPr>
          <a:lstStyle/>
          <a:p>
            <a:pPr marL="0" indent="0" algn="just">
              <a:buNone/>
            </a:pPr>
            <a:r>
              <a:rPr lang="fr-FR" sz="1800" dirty="0"/>
              <a:t>Spontanément  (qui se produit de soi-même, sans intervention extérieure) : la personne peut entreprendre l’activité de sa propre initiative, </a:t>
            </a:r>
            <a:r>
              <a:rPr lang="fr-FR" sz="1800" b="0" dirty="0"/>
              <a:t>sans stimulation de la part d’un tiers, sans rappel par une personne ou un instrument de l’opportunité de faire l’activité.</a:t>
            </a:r>
          </a:p>
          <a:p>
            <a:pPr marL="0" indent="0" algn="just">
              <a:buNone/>
            </a:pPr>
            <a:endParaRPr lang="fr-FR" sz="1800" b="0" dirty="0"/>
          </a:p>
          <a:p>
            <a:pPr marL="0" indent="0" algn="just">
              <a:buNone/>
            </a:pPr>
            <a:r>
              <a:rPr lang="fr-FR" sz="1800" b="0" dirty="0"/>
              <a:t>Il interroge la capacité à initier seul une activité, donc le défaut d’initiation.</a:t>
            </a:r>
          </a:p>
          <a:p>
            <a:pPr marL="0" indent="0" algn="just">
              <a:buNone/>
            </a:pPr>
            <a:r>
              <a:rPr lang="fr-FR" sz="1800" b="0" dirty="0"/>
              <a:t>« Faire seul » signifie aussi prendre l’initiative de faire en plus d’avoir la capacité physique de réaliser l’activité.</a:t>
            </a:r>
          </a:p>
          <a:p>
            <a:r>
              <a:rPr lang="fr-FR" sz="1800" b="0" dirty="0"/>
              <a:t>Dès lors que la personne n’est pas en mesure d’initier seule l’activité concernée et qu’en absence de stimulation, l’activité ou l’acte n’est pas réalisé, </a:t>
            </a:r>
            <a:r>
              <a:rPr lang="fr-FR" sz="1800" dirty="0"/>
              <a:t>la difficulté est considérée comme absolue.</a:t>
            </a:r>
          </a:p>
          <a:p>
            <a:endParaRPr lang="fr-FR" sz="1800" dirty="0"/>
          </a:p>
          <a:p>
            <a:r>
              <a:rPr lang="fr-FR" sz="1800" b="0" dirty="0"/>
              <a:t>Si l’activité ou l’acte peut être spontanément initié, mais que cela n’est pas suffisamment fréquent et qu’il existe de ce fait une entrave dans la vie quotidienne, ou si sa réalisation nécessite une présence humaine (y compris stimulation ou surveillance) afin de finaliser l’activité/l’acte et d’assurer un résultat satisfaisant, </a:t>
            </a:r>
            <a:r>
              <a:rPr lang="fr-FR" sz="1800" dirty="0"/>
              <a:t>la difficulté est grave.</a:t>
            </a:r>
          </a:p>
          <a:p>
            <a:endParaRPr lang="fr-FR" sz="1800" b="0" dirty="0"/>
          </a:p>
          <a:p>
            <a:pPr marL="0" indent="0" algn="just">
              <a:buNone/>
            </a:pPr>
            <a:endParaRPr lang="fr-FR" sz="1800" b="0" dirty="0"/>
          </a:p>
          <a:p>
            <a:pPr marL="0" indent="0" algn="just">
              <a:buNone/>
            </a:pPr>
            <a:endParaRPr lang="fr-FR" sz="1800" b="0" dirty="0"/>
          </a:p>
          <a:p>
            <a:pPr marL="0" indent="0" algn="just">
              <a:buNone/>
            </a:pPr>
            <a:endParaRPr lang="fr-FR" sz="1800" b="0" dirty="0"/>
          </a:p>
          <a:p>
            <a:pPr marL="0" indent="0" algn="just">
              <a:buNone/>
            </a:pPr>
            <a:endParaRPr lang="fr-FR" sz="1800" b="0" dirty="0"/>
          </a:p>
          <a:p>
            <a:pPr marL="0" indent="0" algn="just">
              <a:buNone/>
            </a:pPr>
            <a:endParaRPr lang="fr-FR" sz="1800" b="0" dirty="0"/>
          </a:p>
          <a:p>
            <a:pPr marL="0" indent="0" algn="just">
              <a:buNone/>
            </a:pPr>
            <a:endParaRPr lang="fr-FR" sz="1800" b="0" dirty="0"/>
          </a:p>
          <a:p>
            <a:pPr marL="0" indent="0" algn="just">
              <a:buNone/>
            </a:pPr>
            <a:endParaRPr lang="fr-FR" sz="1800" b="0" dirty="0"/>
          </a:p>
        </p:txBody>
      </p:sp>
      <p:sp>
        <p:nvSpPr>
          <p:cNvPr id="5" name="Espace réservé du numéro de diapositive 4"/>
          <p:cNvSpPr>
            <a:spLocks noGrp="1"/>
          </p:cNvSpPr>
          <p:nvPr>
            <p:ph type="sldNum" sz="quarter" idx="12"/>
          </p:nvPr>
        </p:nvSpPr>
        <p:spPr/>
        <p:txBody>
          <a:bodyPr/>
          <a:lstStyle/>
          <a:p>
            <a:fld id="{C8100989-B75F-4602-84D8-19856CD6A586}" type="slidenum">
              <a:rPr lang="fr-FR" smtClean="0"/>
              <a:pPr/>
              <a:t>38</a:t>
            </a:fld>
            <a:endParaRPr lang="fr-FR" dirty="0"/>
          </a:p>
        </p:txBody>
      </p:sp>
    </p:spTree>
    <p:extLst>
      <p:ext uri="{BB962C8B-B14F-4D97-AF65-F5344CB8AC3E}">
        <p14:creationId xmlns:p14="http://schemas.microsoft.com/office/powerpoint/2010/main" val="3829617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1FE760-0BDA-7E92-3F95-52CC48B60AEB}"/>
              </a:ext>
            </a:extLst>
          </p:cNvPr>
          <p:cNvSpPr>
            <a:spLocks noGrp="1"/>
          </p:cNvSpPr>
          <p:nvPr>
            <p:ph type="title"/>
          </p:nvPr>
        </p:nvSpPr>
        <p:spPr/>
        <p:txBody>
          <a:bodyPr>
            <a:normAutofit/>
          </a:bodyPr>
          <a:lstStyle/>
          <a:p>
            <a:r>
              <a:rPr lang="fr-FR" sz="2400" dirty="0"/>
              <a:t>L’adverbe « habituellement »</a:t>
            </a:r>
          </a:p>
        </p:txBody>
      </p:sp>
      <p:sp>
        <p:nvSpPr>
          <p:cNvPr id="3" name="Espace réservé du contenu 2">
            <a:extLst>
              <a:ext uri="{FF2B5EF4-FFF2-40B4-BE49-F238E27FC236}">
                <a16:creationId xmlns:a16="http://schemas.microsoft.com/office/drawing/2014/main" id="{9B99CF44-2892-F21A-0D82-3425C262B252}"/>
              </a:ext>
            </a:extLst>
          </p:cNvPr>
          <p:cNvSpPr>
            <a:spLocks noGrp="1"/>
          </p:cNvSpPr>
          <p:nvPr>
            <p:ph idx="1"/>
          </p:nvPr>
        </p:nvSpPr>
        <p:spPr/>
        <p:txBody>
          <a:bodyPr>
            <a:normAutofit/>
          </a:bodyPr>
          <a:lstStyle/>
          <a:p>
            <a:pPr algn="just"/>
            <a:r>
              <a:rPr lang="fr-FR" sz="2000" dirty="0"/>
              <a:t>Habituellement : </a:t>
            </a:r>
          </a:p>
          <a:p>
            <a:pPr marL="0" indent="0" algn="just">
              <a:buNone/>
            </a:pPr>
            <a:r>
              <a:rPr lang="fr-FR" sz="2000" dirty="0"/>
              <a:t>De façon presque constante, généralement :</a:t>
            </a:r>
            <a:r>
              <a:rPr lang="fr-FR" sz="2000" b="0" dirty="0"/>
              <a:t> la personne peut réaliser l’activité presque à chaque fois qu’elle en a l’intention ou le besoin, quasiment sans variabilité dans le temps liée à l’état de santé ou aux circonstances non exceptionnelles et quel que soit le lieu où la personne se trouve.(= de façon presque constante, généralement)     </a:t>
            </a:r>
          </a:p>
          <a:p>
            <a:pPr marL="0" indent="0" algn="just">
              <a:buNone/>
            </a:pPr>
            <a:endParaRPr lang="fr-FR" sz="2000" b="0" dirty="0"/>
          </a:p>
          <a:p>
            <a:pPr marL="0" indent="0" algn="just">
              <a:buNone/>
            </a:pPr>
            <a:r>
              <a:rPr lang="fr-FR" sz="2000" b="0" dirty="0"/>
              <a:t>                 une personne en situation de handicap liée à une altération de </a:t>
            </a:r>
          </a:p>
          <a:p>
            <a:pPr marL="0" indent="0" algn="just">
              <a:buNone/>
            </a:pPr>
            <a:r>
              <a:rPr lang="fr-FR" sz="2000" b="0" dirty="0"/>
              <a:t>                 fonction mentale, cognitive, psychique peut réaliser une activité dans     certains lieux, mais pas dans d’autres, dans certaines circonstances mais pas dans d’autres ou à certaines périodes liées à son état de santé.</a:t>
            </a:r>
          </a:p>
        </p:txBody>
      </p:sp>
      <p:sp>
        <p:nvSpPr>
          <p:cNvPr id="4" name="Espace réservé du numéro de diapositive 3">
            <a:extLst>
              <a:ext uri="{FF2B5EF4-FFF2-40B4-BE49-F238E27FC236}">
                <a16:creationId xmlns:a16="http://schemas.microsoft.com/office/drawing/2014/main" id="{32ABC1EA-D774-DDB6-1682-B08DD3137F0C}"/>
              </a:ext>
            </a:extLst>
          </p:cNvPr>
          <p:cNvSpPr>
            <a:spLocks noGrp="1"/>
          </p:cNvSpPr>
          <p:nvPr>
            <p:ph type="sldNum" sz="quarter" idx="12"/>
          </p:nvPr>
        </p:nvSpPr>
        <p:spPr/>
        <p:txBody>
          <a:bodyPr/>
          <a:lstStyle/>
          <a:p>
            <a:fld id="{C8100989-B75F-4602-84D8-19856CD6A586}" type="slidenum">
              <a:rPr lang="fr-FR" smtClean="0"/>
              <a:pPr/>
              <a:t>39</a:t>
            </a:fld>
            <a:endParaRPr lang="fr-FR" dirty="0"/>
          </a:p>
        </p:txBody>
      </p:sp>
      <p:sp>
        <p:nvSpPr>
          <p:cNvPr id="5" name="Explosion 1 4">
            <a:extLst>
              <a:ext uri="{FF2B5EF4-FFF2-40B4-BE49-F238E27FC236}">
                <a16:creationId xmlns:a16="http://schemas.microsoft.com/office/drawing/2014/main" id="{D05E8005-8006-84A6-E4FE-1FD5D7B60E7B}"/>
              </a:ext>
            </a:extLst>
          </p:cNvPr>
          <p:cNvSpPr/>
          <p:nvPr/>
        </p:nvSpPr>
        <p:spPr>
          <a:xfrm>
            <a:off x="462840" y="3140968"/>
            <a:ext cx="914400" cy="914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101074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799973"/>
            <a:ext cx="7543750" cy="714244"/>
          </a:xfrm>
        </p:spPr>
        <p:txBody>
          <a:bodyPr>
            <a:normAutofit/>
          </a:bodyPr>
          <a:lstStyle/>
          <a:p>
            <a:r>
              <a:rPr lang="fr-FR" sz="2100" dirty="0"/>
              <a:t>Définitions de la CIF qui fondent les pratiques</a:t>
            </a:r>
          </a:p>
        </p:txBody>
      </p:sp>
      <p:sp>
        <p:nvSpPr>
          <p:cNvPr id="3" name="Espace réservé du contenu 2"/>
          <p:cNvSpPr>
            <a:spLocks noGrp="1"/>
          </p:cNvSpPr>
          <p:nvPr>
            <p:ph idx="1"/>
          </p:nvPr>
        </p:nvSpPr>
        <p:spPr>
          <a:xfrm>
            <a:off x="539552" y="1412776"/>
            <a:ext cx="8147248" cy="4211737"/>
          </a:xfrm>
        </p:spPr>
        <p:txBody>
          <a:bodyPr>
            <a:normAutofit/>
          </a:bodyPr>
          <a:lstStyle/>
          <a:p>
            <a:pPr marL="0" indent="0">
              <a:buNone/>
            </a:pPr>
            <a:r>
              <a:rPr lang="fr-FR" sz="2000" b="0" dirty="0"/>
              <a:t>Classification internationale du fonctionnement (OMS 2001- CIF EA 2007)</a:t>
            </a:r>
          </a:p>
          <a:p>
            <a:r>
              <a:rPr lang="fr-FR" sz="2000" dirty="0"/>
              <a:t>Les altérations de fonctions (ou déficiences) </a:t>
            </a:r>
            <a:r>
              <a:rPr lang="fr-FR" sz="2000" b="0" dirty="0"/>
              <a:t>désignent des problèmes dans la fonction organique (fonction psychologique, physiologique ou anatomique).</a:t>
            </a:r>
            <a:endParaRPr lang="fr-FR" sz="2000" dirty="0"/>
          </a:p>
          <a:p>
            <a:pPr marL="342900" lvl="1" indent="0">
              <a:buNone/>
            </a:pPr>
            <a:endParaRPr lang="fr-FR" sz="2000" b="1" dirty="0"/>
          </a:p>
          <a:p>
            <a:r>
              <a:rPr lang="fr-FR" sz="2000" dirty="0"/>
              <a:t>Les limitations d’activité désignent </a:t>
            </a:r>
            <a:r>
              <a:rPr lang="fr-FR" sz="2000" b="0" dirty="0"/>
              <a:t>les difficultés que rencontre une personne dans l’exécution d’activités.</a:t>
            </a:r>
          </a:p>
          <a:p>
            <a:pPr marL="342900" lvl="1" indent="0">
              <a:buNone/>
            </a:pPr>
            <a:endParaRPr lang="fr-FR" sz="2000" dirty="0"/>
          </a:p>
          <a:p>
            <a:r>
              <a:rPr lang="fr-FR" sz="2000" dirty="0"/>
              <a:t>Les restrictions de participation désignent </a:t>
            </a:r>
            <a:r>
              <a:rPr lang="fr-FR" sz="2000" b="0" dirty="0"/>
              <a:t>les problèmes qu’une personne peut rencontrer dans son implication dans une situation de vie réelle.</a:t>
            </a:r>
          </a:p>
          <a:p>
            <a:pPr marL="342900" lvl="1" indent="0">
              <a:buNone/>
            </a:pPr>
            <a:endParaRPr lang="fr-FR" sz="2000" dirty="0"/>
          </a:p>
          <a:p>
            <a:r>
              <a:rPr lang="fr-FR" sz="2000" dirty="0"/>
              <a:t>Les facteurs environnementaux </a:t>
            </a:r>
            <a:r>
              <a:rPr lang="fr-FR" sz="2000" b="0" dirty="0"/>
              <a:t>désignent l’environnement physique, social et attitudinal dans lequel les gens vivent et mènent leur vie.</a:t>
            </a:r>
          </a:p>
        </p:txBody>
      </p:sp>
      <p:sp>
        <p:nvSpPr>
          <p:cNvPr id="4" name="Espace réservé du numéro de diapositive 3"/>
          <p:cNvSpPr>
            <a:spLocks noGrp="1"/>
          </p:cNvSpPr>
          <p:nvPr>
            <p:ph type="sldNum" sz="quarter" idx="12"/>
          </p:nvPr>
        </p:nvSpPr>
        <p:spPr/>
        <p:txBody>
          <a:bodyPr/>
          <a:lstStyle/>
          <a:p>
            <a:fld id="{C8100989-B75F-4602-84D8-19856CD6A586}" type="slidenum">
              <a:rPr lang="fr-FR" smtClean="0"/>
              <a:pPr/>
              <a:t>4</a:t>
            </a:fld>
            <a:endParaRPr lang="fr-FR" dirty="0"/>
          </a:p>
        </p:txBody>
      </p:sp>
    </p:spTree>
    <p:extLst>
      <p:ext uri="{BB962C8B-B14F-4D97-AF65-F5344CB8AC3E}">
        <p14:creationId xmlns:p14="http://schemas.microsoft.com/office/powerpoint/2010/main" val="11146286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F50844-F28D-8420-16BB-B6BDDCC6D107}"/>
              </a:ext>
            </a:extLst>
          </p:cNvPr>
          <p:cNvSpPr>
            <a:spLocks noGrp="1"/>
          </p:cNvSpPr>
          <p:nvPr>
            <p:ph type="title"/>
          </p:nvPr>
        </p:nvSpPr>
        <p:spPr/>
        <p:txBody>
          <a:bodyPr>
            <a:normAutofit/>
          </a:bodyPr>
          <a:lstStyle/>
          <a:p>
            <a:r>
              <a:rPr lang="fr-FR" sz="2400" dirty="0"/>
              <a:t>L’adverbe « totalement »</a:t>
            </a:r>
          </a:p>
        </p:txBody>
      </p:sp>
      <p:sp>
        <p:nvSpPr>
          <p:cNvPr id="3" name="Espace réservé du contenu 2">
            <a:extLst>
              <a:ext uri="{FF2B5EF4-FFF2-40B4-BE49-F238E27FC236}">
                <a16:creationId xmlns:a16="http://schemas.microsoft.com/office/drawing/2014/main" id="{15E7A186-7801-2CAD-2527-1E300F834A1F}"/>
              </a:ext>
            </a:extLst>
          </p:cNvPr>
          <p:cNvSpPr>
            <a:spLocks noGrp="1"/>
          </p:cNvSpPr>
          <p:nvPr>
            <p:ph idx="1"/>
          </p:nvPr>
        </p:nvSpPr>
        <p:spPr/>
        <p:txBody>
          <a:bodyPr/>
          <a:lstStyle/>
          <a:p>
            <a:pPr algn="just"/>
            <a:r>
              <a:rPr lang="fr-FR" sz="2000" dirty="0"/>
              <a:t>Totalement : </a:t>
            </a:r>
          </a:p>
          <a:p>
            <a:pPr marL="0" indent="0" algn="just">
              <a:buNone/>
            </a:pPr>
            <a:r>
              <a:rPr lang="fr-FR" sz="2000" b="0" dirty="0"/>
              <a:t>(Entièrement, tout à fait):</a:t>
            </a:r>
          </a:p>
          <a:p>
            <a:pPr marL="0" indent="0" algn="just">
              <a:buNone/>
            </a:pPr>
            <a:r>
              <a:rPr lang="fr-FR" sz="2000" b="0" dirty="0"/>
              <a:t>La personne peut réaliser l’ensemble des composantes incluses dans l’activité concernée</a:t>
            </a:r>
            <a:r>
              <a:rPr lang="fr-FR" sz="2000" dirty="0"/>
              <a:t>.</a:t>
            </a:r>
          </a:p>
          <a:p>
            <a:pPr marL="0" indent="0" algn="just">
              <a:buNone/>
            </a:pPr>
            <a:endParaRPr lang="fr-FR" sz="2000" b="0" dirty="0"/>
          </a:p>
          <a:p>
            <a:pPr marL="0" indent="0" algn="just">
              <a:buNone/>
            </a:pPr>
            <a:r>
              <a:rPr lang="fr-FR" sz="2000" b="0" dirty="0"/>
              <a:t>Question à poser :</a:t>
            </a:r>
          </a:p>
          <a:p>
            <a:pPr marL="0" indent="0" algn="just">
              <a:buNone/>
            </a:pPr>
            <a:r>
              <a:rPr lang="fr-FR" sz="2000" b="0" dirty="0"/>
              <a:t>La personne peut-elle réaliser l’ensemble des composantes de l’activité?</a:t>
            </a:r>
          </a:p>
          <a:p>
            <a:pPr marL="0" indent="0" algn="just">
              <a:buNone/>
            </a:pPr>
            <a:endParaRPr lang="fr-FR" sz="2000" b="0" dirty="0"/>
          </a:p>
          <a:p>
            <a:pPr marL="0" indent="0" algn="just">
              <a:buNone/>
            </a:pPr>
            <a:endParaRPr lang="fr-FR" sz="2000" b="0" dirty="0"/>
          </a:p>
          <a:p>
            <a:endParaRPr lang="fr-FR" dirty="0"/>
          </a:p>
        </p:txBody>
      </p:sp>
      <p:sp>
        <p:nvSpPr>
          <p:cNvPr id="4" name="Espace réservé du numéro de diapositive 3">
            <a:extLst>
              <a:ext uri="{FF2B5EF4-FFF2-40B4-BE49-F238E27FC236}">
                <a16:creationId xmlns:a16="http://schemas.microsoft.com/office/drawing/2014/main" id="{7E51DF27-4B00-4B2E-DDB7-7C3B57376EAF}"/>
              </a:ext>
            </a:extLst>
          </p:cNvPr>
          <p:cNvSpPr>
            <a:spLocks noGrp="1"/>
          </p:cNvSpPr>
          <p:nvPr>
            <p:ph type="sldNum" sz="quarter" idx="12"/>
          </p:nvPr>
        </p:nvSpPr>
        <p:spPr/>
        <p:txBody>
          <a:bodyPr/>
          <a:lstStyle/>
          <a:p>
            <a:fld id="{C8100989-B75F-4602-84D8-19856CD6A586}" type="slidenum">
              <a:rPr lang="fr-FR" smtClean="0"/>
              <a:pPr/>
              <a:t>40</a:t>
            </a:fld>
            <a:endParaRPr lang="fr-FR" dirty="0"/>
          </a:p>
        </p:txBody>
      </p:sp>
    </p:spTree>
    <p:extLst>
      <p:ext uri="{BB962C8B-B14F-4D97-AF65-F5344CB8AC3E}">
        <p14:creationId xmlns:p14="http://schemas.microsoft.com/office/powerpoint/2010/main" val="235343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2D2AB6-3BAA-A32D-84DE-06EBCAB25C91}"/>
              </a:ext>
            </a:extLst>
          </p:cNvPr>
          <p:cNvSpPr>
            <a:spLocks noGrp="1"/>
          </p:cNvSpPr>
          <p:nvPr>
            <p:ph type="title"/>
          </p:nvPr>
        </p:nvSpPr>
        <p:spPr/>
        <p:txBody>
          <a:bodyPr>
            <a:normAutofit/>
          </a:bodyPr>
          <a:lstStyle/>
          <a:p>
            <a:r>
              <a:rPr lang="fr-FR" sz="2400" dirty="0"/>
              <a:t>« correctement » </a:t>
            </a:r>
          </a:p>
        </p:txBody>
      </p:sp>
      <p:sp>
        <p:nvSpPr>
          <p:cNvPr id="3" name="Espace réservé du contenu 2">
            <a:extLst>
              <a:ext uri="{FF2B5EF4-FFF2-40B4-BE49-F238E27FC236}">
                <a16:creationId xmlns:a16="http://schemas.microsoft.com/office/drawing/2014/main" id="{132B5126-E2AA-9F4A-CF0D-257810B8FBBC}"/>
              </a:ext>
            </a:extLst>
          </p:cNvPr>
          <p:cNvSpPr>
            <a:spLocks noGrp="1"/>
          </p:cNvSpPr>
          <p:nvPr>
            <p:ph idx="1"/>
          </p:nvPr>
        </p:nvSpPr>
        <p:spPr>
          <a:xfrm>
            <a:off x="457200" y="1052737"/>
            <a:ext cx="8229600" cy="5184576"/>
          </a:xfrm>
        </p:spPr>
        <p:txBody>
          <a:bodyPr>
            <a:normAutofit fontScale="85000" lnSpcReduction="10000"/>
          </a:bodyPr>
          <a:lstStyle/>
          <a:p>
            <a:pPr marL="0" indent="0">
              <a:buNone/>
            </a:pPr>
            <a:r>
              <a:rPr lang="fr-FR" sz="2000" b="0" dirty="0"/>
              <a:t>de façon correcte, exacte et convenable, qui respecte les règles et les convenances: la personne peut réaliser l’activité avec un résultat qui respecte les règles courantes de la société dans laquelle elle vit, en respectant les procédures appropriées de la réalisation de l’activité considérée, dans des temps de réalisation acceptables, sans inconfort ou douleur et sans efforts disproportionnés.</a:t>
            </a:r>
          </a:p>
          <a:p>
            <a:pPr marL="0" indent="0">
              <a:buNone/>
            </a:pPr>
            <a:endParaRPr lang="fr-FR" sz="2000" dirty="0"/>
          </a:p>
          <a:p>
            <a:r>
              <a:rPr lang="fr-FR" sz="2000" dirty="0"/>
              <a:t>La difficulté dans la réalisation d’une activité est qualifiée de grave lorsque le résultat n’est pas correct,</a:t>
            </a:r>
            <a:r>
              <a:rPr lang="fr-FR" sz="2000" b="0" dirty="0"/>
              <a:t>  qu’il est sur un mode altéré par rapport à l’activité habituellement réalisée par une personne du même âge qui n’a pas de problème de santé.</a:t>
            </a:r>
          </a:p>
          <a:p>
            <a:pPr marL="0" indent="0">
              <a:buNone/>
            </a:pPr>
            <a:r>
              <a:rPr lang="fr-FR" sz="2000" b="0" dirty="0"/>
              <a:t>Elle entraîne une gêne suffisamment notable pour être </a:t>
            </a:r>
            <a:r>
              <a:rPr lang="fr-FR" sz="2000" dirty="0"/>
              <a:t>une entrave dans la vie quotidienne et/ou sociale de la personne.</a:t>
            </a:r>
          </a:p>
          <a:p>
            <a:pPr marL="0" indent="0">
              <a:buNone/>
            </a:pPr>
            <a:endParaRPr lang="fr-FR" sz="2000" b="0" dirty="0"/>
          </a:p>
          <a:p>
            <a:r>
              <a:rPr lang="fr-FR" sz="2000" dirty="0"/>
              <a:t>La difficulté modérée</a:t>
            </a:r>
            <a:r>
              <a:rPr lang="fr-FR" sz="2000" b="0" dirty="0"/>
              <a:t> : </a:t>
            </a:r>
          </a:p>
          <a:p>
            <a:pPr marL="0" indent="0">
              <a:buNone/>
            </a:pPr>
            <a:r>
              <a:rPr lang="fr-FR" sz="2000" b="0" dirty="0"/>
              <a:t>l’activité est réalisée avec un résultat correct, mais avec une méthode adaptée par la personne elle-même (la réalisation peut prendre plus de temps ou demander une méthode différente de celle habituellement utilisée. Cela peut entraîner une gêne mais qui n’est pas notable et qui n’altère pas le résultat.</a:t>
            </a:r>
          </a:p>
          <a:p>
            <a:pPr marL="0" indent="0">
              <a:buNone/>
            </a:pPr>
            <a:r>
              <a:rPr lang="fr-FR" sz="2000" b="0" dirty="0"/>
              <a:t>                   </a:t>
            </a:r>
          </a:p>
          <a:p>
            <a:pPr marL="0" indent="0">
              <a:buNone/>
            </a:pPr>
            <a:r>
              <a:rPr lang="fr-FR" sz="2000" b="0" dirty="0"/>
              <a:t>                   Attention : </a:t>
            </a:r>
            <a:r>
              <a:rPr lang="fr-FR" sz="2000" dirty="0"/>
              <a:t>la distinction entre modérée et grave est essentielle, </a:t>
            </a:r>
          </a:p>
          <a:p>
            <a:pPr marL="0" indent="0">
              <a:buNone/>
            </a:pPr>
            <a:r>
              <a:rPr lang="fr-FR" sz="2000" dirty="0"/>
              <a:t>                       les difficultés graves permettent l’éligibilité à la PCH et aux aides humaines      </a:t>
            </a:r>
          </a:p>
        </p:txBody>
      </p:sp>
      <p:sp>
        <p:nvSpPr>
          <p:cNvPr id="4" name="Espace réservé du numéro de diapositive 3">
            <a:extLst>
              <a:ext uri="{FF2B5EF4-FFF2-40B4-BE49-F238E27FC236}">
                <a16:creationId xmlns:a16="http://schemas.microsoft.com/office/drawing/2014/main" id="{0F68F0F7-A261-4CBF-8175-29D7EB651344}"/>
              </a:ext>
            </a:extLst>
          </p:cNvPr>
          <p:cNvSpPr>
            <a:spLocks noGrp="1"/>
          </p:cNvSpPr>
          <p:nvPr>
            <p:ph type="sldNum" sz="quarter" idx="12"/>
          </p:nvPr>
        </p:nvSpPr>
        <p:spPr/>
        <p:txBody>
          <a:bodyPr/>
          <a:lstStyle/>
          <a:p>
            <a:fld id="{C8100989-B75F-4602-84D8-19856CD6A586}" type="slidenum">
              <a:rPr lang="fr-FR" smtClean="0"/>
              <a:pPr/>
              <a:t>41</a:t>
            </a:fld>
            <a:endParaRPr lang="fr-FR" dirty="0"/>
          </a:p>
        </p:txBody>
      </p:sp>
      <p:sp>
        <p:nvSpPr>
          <p:cNvPr id="5" name="Explosion 1 4">
            <a:extLst>
              <a:ext uri="{FF2B5EF4-FFF2-40B4-BE49-F238E27FC236}">
                <a16:creationId xmlns:a16="http://schemas.microsoft.com/office/drawing/2014/main" id="{1C512664-02D0-94DC-791D-7B7E2856D6DB}"/>
              </a:ext>
            </a:extLst>
          </p:cNvPr>
          <p:cNvSpPr/>
          <p:nvPr/>
        </p:nvSpPr>
        <p:spPr>
          <a:xfrm>
            <a:off x="457200" y="5245142"/>
            <a:ext cx="914400" cy="914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309598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9C12FB-2147-6E27-FC28-7A3A207DC952}"/>
              </a:ext>
            </a:extLst>
          </p:cNvPr>
          <p:cNvSpPr>
            <a:spLocks noGrp="1"/>
          </p:cNvSpPr>
          <p:nvPr>
            <p:ph type="title"/>
          </p:nvPr>
        </p:nvSpPr>
        <p:spPr/>
        <p:txBody>
          <a:bodyPr>
            <a:noAutofit/>
          </a:bodyPr>
          <a:lstStyle/>
          <a:p>
            <a:r>
              <a:rPr lang="fr-FR" sz="2400" dirty="0"/>
              <a:t>Résumé: les questions à se poser pour chaque activité</a:t>
            </a:r>
            <a:br>
              <a:rPr lang="fr-FR" sz="2400" dirty="0"/>
            </a:br>
            <a:r>
              <a:rPr lang="fr-FR" sz="2400" dirty="0"/>
              <a:t>comment la personne réalise-t-elle les activités ?</a:t>
            </a:r>
          </a:p>
        </p:txBody>
      </p:sp>
      <p:sp>
        <p:nvSpPr>
          <p:cNvPr id="3" name="Espace réservé du contenu 2">
            <a:extLst>
              <a:ext uri="{FF2B5EF4-FFF2-40B4-BE49-F238E27FC236}">
                <a16:creationId xmlns:a16="http://schemas.microsoft.com/office/drawing/2014/main" id="{1B652FB6-9DF9-932D-D0E1-25385AD9018F}"/>
              </a:ext>
            </a:extLst>
          </p:cNvPr>
          <p:cNvSpPr>
            <a:spLocks noGrp="1"/>
          </p:cNvSpPr>
          <p:nvPr>
            <p:ph idx="1"/>
          </p:nvPr>
        </p:nvSpPr>
        <p:spPr>
          <a:xfrm>
            <a:off x="457200" y="1379909"/>
            <a:ext cx="8229600" cy="4934273"/>
          </a:xfrm>
        </p:spPr>
        <p:txBody>
          <a:bodyPr>
            <a:normAutofit fontScale="92500"/>
          </a:bodyPr>
          <a:lstStyle/>
          <a:p>
            <a:pPr algn="just"/>
            <a:r>
              <a:rPr lang="fr-FR" sz="2400" b="0" i="1" dirty="0"/>
              <a:t>A-t-elle besoin de stimulation d’incitation, de rappel, pour initier l’activité ?</a:t>
            </a:r>
          </a:p>
          <a:p>
            <a:r>
              <a:rPr lang="fr-FR" sz="2400" b="0" i="1" dirty="0"/>
              <a:t>Réalise-t-elle l’activité presque à chaque fois que c’est nécessaire ou qu’elle en a l’intention ? Ou est-ce que ça varie en fonction de son état de santé ou des circonstances, de son environnement, du lieu dans lequel elle se trouve ? (ex gérer le stress, maîtriser son comportement)</a:t>
            </a:r>
          </a:p>
          <a:p>
            <a:r>
              <a:rPr lang="fr-FR" sz="2400" b="0" i="1" dirty="0"/>
              <a:t>Réalise-t-elle l’activité entièrement ? De manière correcte, selon les procédures appropriées de réalisation, dans des temps de réalisation acceptables, sans inconfort, sans douleur, sans efforts disproportionnés</a:t>
            </a:r>
          </a:p>
          <a:p>
            <a:pPr marL="0" indent="0">
              <a:buNone/>
            </a:pPr>
            <a:r>
              <a:rPr lang="fr-FR" sz="2400" b="0" i="1" dirty="0"/>
              <a:t>Et surtout quel est le résultat ? </a:t>
            </a:r>
          </a:p>
          <a:p>
            <a:pPr lvl="1">
              <a:buFont typeface="Arial" panose="020B0604020202020204" pitchFamily="34" charset="0"/>
              <a:buChar char="•"/>
            </a:pPr>
            <a:r>
              <a:rPr lang="fr-FR" sz="2100" b="0" i="1" dirty="0"/>
              <a:t>Est-ce qu’elle termine l’activité (ex : préparer un repas) ?</a:t>
            </a:r>
          </a:p>
          <a:p>
            <a:pPr lvl="1">
              <a:buFont typeface="Arial" panose="020B0604020202020204" pitchFamily="34" charset="0"/>
              <a:buChar char="•"/>
            </a:pPr>
            <a:r>
              <a:rPr lang="fr-FR" sz="2100" b="0" i="1" dirty="0"/>
              <a:t>Est-ce que le résultat est satisfaisant  ou est-il altéré (ex : se laver) ?</a:t>
            </a:r>
          </a:p>
          <a:p>
            <a:pPr marL="800100" lvl="2" indent="0">
              <a:buNone/>
            </a:pPr>
            <a:r>
              <a:rPr lang="fr-FR" sz="1900" i="1" dirty="0"/>
              <a:t>Il est altéré si</a:t>
            </a:r>
            <a:r>
              <a:rPr lang="fr-FR" sz="1900" b="0" i="1" dirty="0"/>
              <a:t> la </a:t>
            </a:r>
            <a:r>
              <a:rPr lang="fr-FR" sz="1800" b="0" i="1" dirty="0"/>
              <a:t>difficulté se produit trop souvent, ou si l’activité ne peut être faite que partiellement, ou si  le résultat est incorrect.</a:t>
            </a:r>
          </a:p>
          <a:p>
            <a:pPr lvl="1"/>
            <a:endParaRPr lang="fr-FR" sz="2100" b="0" i="1" dirty="0"/>
          </a:p>
          <a:p>
            <a:pPr marL="0" indent="0" algn="just">
              <a:buNone/>
            </a:pPr>
            <a:endParaRPr lang="fr-FR" sz="2400" b="0" i="1" dirty="0"/>
          </a:p>
          <a:p>
            <a:pPr marL="0" indent="0" algn="just">
              <a:buNone/>
            </a:pPr>
            <a:endParaRPr lang="fr-FR" sz="2400" b="0" i="1" dirty="0"/>
          </a:p>
          <a:p>
            <a:endParaRPr lang="fr-FR" dirty="0"/>
          </a:p>
        </p:txBody>
      </p:sp>
      <p:sp>
        <p:nvSpPr>
          <p:cNvPr id="4" name="Espace réservé du numéro de diapositive 3">
            <a:extLst>
              <a:ext uri="{FF2B5EF4-FFF2-40B4-BE49-F238E27FC236}">
                <a16:creationId xmlns:a16="http://schemas.microsoft.com/office/drawing/2014/main" id="{0B35184B-EFE3-AAD1-780C-DE742B0C1D50}"/>
              </a:ext>
            </a:extLst>
          </p:cNvPr>
          <p:cNvSpPr>
            <a:spLocks noGrp="1"/>
          </p:cNvSpPr>
          <p:nvPr>
            <p:ph type="sldNum" sz="quarter" idx="12"/>
          </p:nvPr>
        </p:nvSpPr>
        <p:spPr/>
        <p:txBody>
          <a:bodyPr/>
          <a:lstStyle/>
          <a:p>
            <a:fld id="{C8100989-B75F-4602-84D8-19856CD6A586}" type="slidenum">
              <a:rPr lang="fr-FR" smtClean="0"/>
              <a:pPr/>
              <a:t>42</a:t>
            </a:fld>
            <a:endParaRPr lang="fr-FR" dirty="0"/>
          </a:p>
        </p:txBody>
      </p:sp>
    </p:spTree>
    <p:extLst>
      <p:ext uri="{BB962C8B-B14F-4D97-AF65-F5344CB8AC3E}">
        <p14:creationId xmlns:p14="http://schemas.microsoft.com/office/powerpoint/2010/main" val="26704479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E937C8-3221-7F47-6D46-8997BA6E7E8D}"/>
              </a:ext>
            </a:extLst>
          </p:cNvPr>
          <p:cNvSpPr>
            <a:spLocks noGrp="1"/>
          </p:cNvSpPr>
          <p:nvPr>
            <p:ph type="title"/>
          </p:nvPr>
        </p:nvSpPr>
        <p:spPr/>
        <p:txBody>
          <a:bodyPr>
            <a:normAutofit/>
          </a:bodyPr>
          <a:lstStyle/>
          <a:p>
            <a:r>
              <a:rPr lang="fr-FR" sz="2400" dirty="0"/>
              <a:t>Comment Coter  en difficulté grave les activités suivantes</a:t>
            </a:r>
          </a:p>
        </p:txBody>
      </p:sp>
      <p:sp>
        <p:nvSpPr>
          <p:cNvPr id="3" name="Espace réservé du contenu 2">
            <a:extLst>
              <a:ext uri="{FF2B5EF4-FFF2-40B4-BE49-F238E27FC236}">
                <a16:creationId xmlns:a16="http://schemas.microsoft.com/office/drawing/2014/main" id="{BF6E9E93-D408-F8F4-8E0C-39B6D02D1F36}"/>
              </a:ext>
            </a:extLst>
          </p:cNvPr>
          <p:cNvSpPr>
            <a:spLocks noGrp="1"/>
          </p:cNvSpPr>
          <p:nvPr>
            <p:ph idx="1"/>
          </p:nvPr>
        </p:nvSpPr>
        <p:spPr/>
        <p:txBody>
          <a:bodyPr/>
          <a:lstStyle/>
          <a:p>
            <a:pPr marL="0" indent="0">
              <a:buNone/>
            </a:pPr>
            <a:endParaRPr lang="fr-FR" dirty="0"/>
          </a:p>
          <a:p>
            <a:pPr>
              <a:buFont typeface="Wingdings" pitchFamily="2" charset="2"/>
              <a:buChar char="ü"/>
            </a:pPr>
            <a:r>
              <a:rPr lang="fr-FR" b="0" dirty="0"/>
              <a:t>Entreprendre des tâches multiples</a:t>
            </a:r>
          </a:p>
          <a:p>
            <a:pPr>
              <a:buFont typeface="Wingdings" pitchFamily="2" charset="2"/>
              <a:buChar char="ü"/>
            </a:pPr>
            <a:r>
              <a:rPr lang="fr-FR" b="0" dirty="0"/>
              <a:t>Maîtriser son comportement</a:t>
            </a:r>
          </a:p>
          <a:p>
            <a:pPr>
              <a:buFont typeface="Wingdings" pitchFamily="2" charset="2"/>
              <a:buChar char="ü"/>
            </a:pPr>
            <a:r>
              <a:rPr lang="fr-FR" b="0" dirty="0"/>
              <a:t>Se déplacer, utiliser un moyen de transport</a:t>
            </a:r>
          </a:p>
          <a:p>
            <a:pPr>
              <a:buFont typeface="Wingdings" pitchFamily="2" charset="2"/>
              <a:buChar char="ü"/>
            </a:pPr>
            <a:r>
              <a:rPr lang="fr-FR" b="0" dirty="0"/>
              <a:t>Gérer sa sécurité </a:t>
            </a:r>
          </a:p>
          <a:p>
            <a:pPr>
              <a:buFont typeface="Wingdings" pitchFamily="2" charset="2"/>
              <a:buChar char="ü"/>
            </a:pPr>
            <a:r>
              <a:rPr lang="fr-FR" b="0" dirty="0"/>
              <a:t>S’orienter dans l’espace</a:t>
            </a:r>
          </a:p>
          <a:p>
            <a:pPr>
              <a:buFont typeface="Wingdings" pitchFamily="2" charset="2"/>
              <a:buChar char="ü"/>
            </a:pPr>
            <a:r>
              <a:rPr lang="fr-FR" b="0" dirty="0"/>
              <a:t>Utiliser des appareils et techniques de communication</a:t>
            </a:r>
          </a:p>
          <a:p>
            <a:pPr>
              <a:buFont typeface="Wingdings" pitchFamily="2" charset="2"/>
              <a:buChar char="ü"/>
            </a:pPr>
            <a:endParaRPr lang="fr-FR" b="0" dirty="0"/>
          </a:p>
          <a:p>
            <a:pPr marL="0" indent="0">
              <a:buNone/>
            </a:pPr>
            <a:r>
              <a:rPr lang="fr-FR" b="0" dirty="0"/>
              <a:t>Extraits du guide d’appui à la cotation des capacités fonctionnelles (CNSA)</a:t>
            </a:r>
          </a:p>
          <a:p>
            <a:pPr marL="0" indent="0">
              <a:buNone/>
            </a:pPr>
            <a:r>
              <a:rPr lang="fr-FR" b="0" dirty="0"/>
              <a:t>et du dossier technique PCH mise en œuvre du décret n°2022-570 du 19 avril 2022, CNSA décembre 2022.</a:t>
            </a:r>
          </a:p>
        </p:txBody>
      </p:sp>
      <p:sp>
        <p:nvSpPr>
          <p:cNvPr id="4" name="Espace réservé du numéro de diapositive 3">
            <a:extLst>
              <a:ext uri="{FF2B5EF4-FFF2-40B4-BE49-F238E27FC236}">
                <a16:creationId xmlns:a16="http://schemas.microsoft.com/office/drawing/2014/main" id="{0B2C3692-ECCB-FE8B-EA8B-670EC6FC8A92}"/>
              </a:ext>
            </a:extLst>
          </p:cNvPr>
          <p:cNvSpPr>
            <a:spLocks noGrp="1"/>
          </p:cNvSpPr>
          <p:nvPr>
            <p:ph type="sldNum" sz="quarter" idx="12"/>
          </p:nvPr>
        </p:nvSpPr>
        <p:spPr/>
        <p:txBody>
          <a:bodyPr/>
          <a:lstStyle/>
          <a:p>
            <a:fld id="{C8100989-B75F-4602-84D8-19856CD6A586}" type="slidenum">
              <a:rPr lang="fr-FR" smtClean="0"/>
              <a:pPr/>
              <a:t>43</a:t>
            </a:fld>
            <a:endParaRPr lang="fr-FR" dirty="0"/>
          </a:p>
        </p:txBody>
      </p:sp>
    </p:spTree>
    <p:extLst>
      <p:ext uri="{BB962C8B-B14F-4D97-AF65-F5344CB8AC3E}">
        <p14:creationId xmlns:p14="http://schemas.microsoft.com/office/powerpoint/2010/main" val="30201769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0C1049-CC75-0ADF-6EE7-C49642E6E7FD}"/>
              </a:ext>
            </a:extLst>
          </p:cNvPr>
          <p:cNvSpPr>
            <a:spLocks noGrp="1"/>
          </p:cNvSpPr>
          <p:nvPr>
            <p:ph type="title"/>
          </p:nvPr>
        </p:nvSpPr>
        <p:spPr/>
        <p:txBody>
          <a:bodyPr>
            <a:normAutofit/>
          </a:bodyPr>
          <a:lstStyle/>
          <a:p>
            <a:r>
              <a:rPr lang="fr-FR" sz="2400" dirty="0"/>
              <a:t>Ce que désigne « Entreprendre des tâches multiples »</a:t>
            </a:r>
          </a:p>
        </p:txBody>
      </p:sp>
      <p:sp>
        <p:nvSpPr>
          <p:cNvPr id="4" name="Espace réservé du numéro de diapositive 3">
            <a:extLst>
              <a:ext uri="{FF2B5EF4-FFF2-40B4-BE49-F238E27FC236}">
                <a16:creationId xmlns:a16="http://schemas.microsoft.com/office/drawing/2014/main" id="{C981807C-74A5-269A-0A9A-CFB1482A7CD8}"/>
              </a:ext>
            </a:extLst>
          </p:cNvPr>
          <p:cNvSpPr>
            <a:spLocks noGrp="1"/>
          </p:cNvSpPr>
          <p:nvPr>
            <p:ph type="sldNum" sz="quarter" idx="12"/>
          </p:nvPr>
        </p:nvSpPr>
        <p:spPr/>
        <p:txBody>
          <a:bodyPr/>
          <a:lstStyle/>
          <a:p>
            <a:fld id="{C8100989-B75F-4602-84D8-19856CD6A586}" type="slidenum">
              <a:rPr lang="fr-FR" smtClean="0"/>
              <a:pPr/>
              <a:t>44</a:t>
            </a:fld>
            <a:endParaRPr lang="fr-FR" dirty="0"/>
          </a:p>
        </p:txBody>
      </p:sp>
      <p:sp>
        <p:nvSpPr>
          <p:cNvPr id="5" name="Espace réservé du texte 3">
            <a:extLst>
              <a:ext uri="{FF2B5EF4-FFF2-40B4-BE49-F238E27FC236}">
                <a16:creationId xmlns:a16="http://schemas.microsoft.com/office/drawing/2014/main" id="{779A0BDA-7945-F975-AD09-6BF1A5F6CD3C}"/>
              </a:ext>
            </a:extLst>
          </p:cNvPr>
          <p:cNvSpPr>
            <a:spLocks noGrp="1"/>
          </p:cNvSpPr>
          <p:nvPr>
            <p:ph idx="1"/>
          </p:nvPr>
        </p:nvSpPr>
        <p:spPr/>
        <p:txBody>
          <a:bodyPr>
            <a:normAutofit fontScale="92500" lnSpcReduction="10000"/>
          </a:bodyPr>
          <a:lstStyle/>
          <a:p>
            <a:pPr marL="0" indent="0">
              <a:lnSpc>
                <a:spcPct val="130000"/>
              </a:lnSpc>
              <a:spcAft>
                <a:spcPts val="500"/>
              </a:spcAft>
              <a:buNone/>
            </a:pPr>
            <a:r>
              <a:rPr lang="fr-FR" sz="1400" dirty="0">
                <a:ea typeface="MS Mincho" panose="02020609040205080304" pitchFamily="49" charset="-128"/>
                <a:cs typeface="Times New Roman" panose="02020603050405020304" pitchFamily="18" charset="0"/>
              </a:rPr>
              <a:t>“Entreprendre des tâches multiples” désigne la mise en œuvre </a:t>
            </a:r>
            <a:r>
              <a:rPr lang="fr-FR" sz="1400" u="sng" dirty="0">
                <a:ea typeface="MS Mincho" panose="02020609040205080304" pitchFamily="49" charset="-128"/>
                <a:cs typeface="Times New Roman" panose="02020603050405020304" pitchFamily="18" charset="0"/>
              </a:rPr>
              <a:t>des fonctions exécutives </a:t>
            </a:r>
            <a:r>
              <a:rPr lang="fr-FR" sz="1400" dirty="0">
                <a:ea typeface="MS Mincho" panose="02020609040205080304" pitchFamily="49" charset="-128"/>
                <a:cs typeface="Times New Roman" panose="02020603050405020304" pitchFamily="18" charset="0"/>
              </a:rPr>
              <a:t>dans la réalisation d’activités:</a:t>
            </a:r>
          </a:p>
          <a:p>
            <a:pPr marL="0" indent="0" algn="just">
              <a:buNone/>
            </a:pPr>
            <a:r>
              <a:rPr lang="fr-FR" sz="1400" b="0" dirty="0"/>
              <a:t> Attention : « entreprendre une activité » se comprend de deux manières :</a:t>
            </a:r>
          </a:p>
          <a:p>
            <a:pPr marL="0" indent="0" algn="just">
              <a:buNone/>
            </a:pPr>
            <a:r>
              <a:rPr lang="fr-FR" sz="1400" b="0" dirty="0"/>
              <a:t>                   - initier une activité, la démarrer</a:t>
            </a:r>
          </a:p>
          <a:p>
            <a:pPr marL="0" indent="0" algn="just">
              <a:buNone/>
            </a:pPr>
            <a:r>
              <a:rPr lang="fr-FR" sz="1400" b="0" dirty="0"/>
              <a:t>                   - initier et réaliser, effectuer,  persévérer, mener à terme une activité</a:t>
            </a:r>
          </a:p>
          <a:p>
            <a:pPr marL="0" indent="0" algn="just">
              <a:buNone/>
            </a:pPr>
            <a:r>
              <a:rPr lang="fr-FR" sz="1400" b="0" dirty="0"/>
              <a:t>L’activité « entreprendre des tâches multiples » est définie comme la capacité à initier, réaliser, mener à terme une activité.</a:t>
            </a:r>
            <a:endParaRPr lang="fr-FR" sz="1400" b="0" dirty="0">
              <a:ea typeface="MS Mincho" panose="02020609040205080304" pitchFamily="49" charset="-128"/>
              <a:cs typeface="Times New Roman" panose="02020603050405020304" pitchFamily="18" charset="0"/>
            </a:endParaRPr>
          </a:p>
          <a:p>
            <a:pPr marL="0" lvl="0" indent="0">
              <a:lnSpc>
                <a:spcPct val="130000"/>
              </a:lnSpc>
              <a:spcAft>
                <a:spcPts val="0"/>
              </a:spcAft>
              <a:buClr>
                <a:srgbClr val="6CB643"/>
              </a:buClr>
              <a:buNone/>
            </a:pPr>
            <a:r>
              <a:rPr lang="fr-FR" sz="1400" b="0" dirty="0">
                <a:ea typeface="MS Mincho" panose="02020609040205080304" pitchFamily="49" charset="-128"/>
                <a:cs typeface="Times New Roman" panose="02020603050405020304" pitchFamily="18" charset="0"/>
              </a:rPr>
              <a:t>Réaliser des tâches de soi-même ; </a:t>
            </a:r>
          </a:p>
          <a:p>
            <a:pPr marL="0" lvl="0" indent="0">
              <a:lnSpc>
                <a:spcPct val="130000"/>
              </a:lnSpc>
              <a:spcAft>
                <a:spcPts val="0"/>
              </a:spcAft>
              <a:buClr>
                <a:srgbClr val="6CB643"/>
              </a:buClr>
              <a:buNone/>
            </a:pPr>
            <a:r>
              <a:rPr lang="fr-FR" sz="1400" b="0" dirty="0">
                <a:ea typeface="MS Mincho" panose="02020609040205080304" pitchFamily="49" charset="-128"/>
                <a:cs typeface="Times New Roman" panose="02020603050405020304" pitchFamily="18" charset="0"/>
              </a:rPr>
              <a:t>Prévoir , anticiper;</a:t>
            </a:r>
          </a:p>
          <a:p>
            <a:pPr marL="0" lvl="0" indent="0">
              <a:lnSpc>
                <a:spcPct val="130000"/>
              </a:lnSpc>
              <a:spcAft>
                <a:spcPts val="0"/>
              </a:spcAft>
              <a:buClr>
                <a:srgbClr val="6CB643"/>
              </a:buClr>
              <a:buNone/>
            </a:pPr>
            <a:r>
              <a:rPr lang="fr-FR" sz="1400" b="0" dirty="0">
                <a:ea typeface="MS Mincho" panose="02020609040205080304" pitchFamily="49" charset="-128"/>
                <a:cs typeface="Times New Roman" panose="02020603050405020304" pitchFamily="18" charset="0"/>
              </a:rPr>
              <a:t>Mettre dans un ordre choisi, avec une organisation donnée ; </a:t>
            </a:r>
          </a:p>
          <a:p>
            <a:pPr marL="0" lvl="0" indent="0">
              <a:lnSpc>
                <a:spcPct val="130000"/>
              </a:lnSpc>
              <a:spcAft>
                <a:spcPts val="0"/>
              </a:spcAft>
              <a:buClr>
                <a:srgbClr val="6CB643"/>
              </a:buClr>
              <a:buNone/>
            </a:pPr>
            <a:r>
              <a:rPr lang="fr-FR" sz="1400" b="0" dirty="0">
                <a:ea typeface="MS Mincho" panose="02020609040205080304" pitchFamily="49" charset="-128"/>
                <a:cs typeface="Times New Roman" panose="02020603050405020304" pitchFamily="18" charset="0"/>
              </a:rPr>
              <a:t>Coordonner et planifier les tâches (habituelles, inhabituelles) ; </a:t>
            </a:r>
          </a:p>
          <a:p>
            <a:pPr marL="0" lvl="0" indent="0">
              <a:lnSpc>
                <a:spcPct val="130000"/>
              </a:lnSpc>
              <a:spcAft>
                <a:spcPts val="0"/>
              </a:spcAft>
              <a:buClr>
                <a:srgbClr val="6CB643"/>
              </a:buClr>
              <a:buNone/>
            </a:pPr>
            <a:r>
              <a:rPr lang="fr-FR" sz="1400" b="0" dirty="0">
                <a:ea typeface="MS Mincho" panose="02020609040205080304" pitchFamily="49" charset="-128"/>
                <a:cs typeface="Times New Roman" panose="02020603050405020304" pitchFamily="18" charset="0"/>
              </a:rPr>
              <a:t>Gérer le temps , maîtriser la chronologie, du départ, de la fin, de la durée des tâches ; </a:t>
            </a:r>
          </a:p>
          <a:p>
            <a:pPr marL="0" lvl="0" indent="0">
              <a:lnSpc>
                <a:spcPct val="130000"/>
              </a:lnSpc>
              <a:spcAft>
                <a:spcPts val="0"/>
              </a:spcAft>
              <a:buClr>
                <a:srgbClr val="6CB643"/>
              </a:buClr>
              <a:buNone/>
            </a:pPr>
            <a:r>
              <a:rPr lang="fr-FR" sz="1400" b="0" dirty="0">
                <a:ea typeface="MS Mincho" panose="02020609040205080304" pitchFamily="49" charset="-128"/>
                <a:cs typeface="Times New Roman" panose="02020603050405020304" pitchFamily="18" charset="0"/>
              </a:rPr>
              <a:t>Maîtriser les orientations dans l’espace ; </a:t>
            </a:r>
          </a:p>
          <a:p>
            <a:pPr marL="0" lvl="0" indent="0">
              <a:lnSpc>
                <a:spcPct val="130000"/>
              </a:lnSpc>
              <a:spcAft>
                <a:spcPts val="0"/>
              </a:spcAft>
              <a:buClr>
                <a:srgbClr val="6CB643"/>
              </a:buClr>
              <a:buNone/>
            </a:pPr>
            <a:r>
              <a:rPr lang="fr-FR" sz="1400" b="0" dirty="0">
                <a:ea typeface="MS Mincho" panose="02020609040205080304" pitchFamily="49" charset="-128"/>
                <a:cs typeface="Times New Roman" panose="02020603050405020304" pitchFamily="18" charset="0"/>
              </a:rPr>
              <a:t>S’adapter à un contexte ;</a:t>
            </a:r>
          </a:p>
          <a:p>
            <a:pPr marL="0" lvl="0" indent="0">
              <a:lnSpc>
                <a:spcPct val="130000"/>
              </a:lnSpc>
              <a:spcAft>
                <a:spcPts val="0"/>
              </a:spcAft>
              <a:buClr>
                <a:srgbClr val="6CB643"/>
              </a:buClr>
              <a:buNone/>
            </a:pPr>
            <a:r>
              <a:rPr lang="fr-FR" sz="1400" b="0" dirty="0">
                <a:ea typeface="MS Mincho" panose="02020609040205080304" pitchFamily="49" charset="-128"/>
                <a:cs typeface="Times New Roman" panose="02020603050405020304" pitchFamily="18" charset="0"/>
              </a:rPr>
              <a:t>Changer de stratégie ;</a:t>
            </a:r>
          </a:p>
          <a:p>
            <a:pPr marL="0" lvl="0" indent="0">
              <a:lnSpc>
                <a:spcPct val="130000"/>
              </a:lnSpc>
              <a:spcAft>
                <a:spcPts val="0"/>
              </a:spcAft>
              <a:buClr>
                <a:srgbClr val="6CB643"/>
              </a:buClr>
              <a:buNone/>
            </a:pPr>
            <a:r>
              <a:rPr lang="fr-FR" sz="1400" b="0" dirty="0">
                <a:ea typeface="MS Mincho" panose="02020609040205080304" pitchFamily="49" charset="-128"/>
                <a:cs typeface="Times New Roman" panose="02020603050405020304" pitchFamily="18" charset="0"/>
              </a:rPr>
              <a:t>Réagir en fonction de la situation ou en cas de stress, d’imprévu, de nouveauté ; </a:t>
            </a:r>
          </a:p>
          <a:p>
            <a:pPr marL="0" lvl="0" indent="0">
              <a:lnSpc>
                <a:spcPct val="130000"/>
              </a:lnSpc>
              <a:spcAft>
                <a:spcPts val="0"/>
              </a:spcAft>
              <a:buClr>
                <a:srgbClr val="6CB643"/>
              </a:buClr>
              <a:buNone/>
            </a:pPr>
            <a:r>
              <a:rPr lang="fr-FR" sz="1400" b="0" dirty="0">
                <a:ea typeface="MS Mincho" panose="02020609040205080304" pitchFamily="49" charset="-128"/>
                <a:cs typeface="Times New Roman" panose="02020603050405020304" pitchFamily="18" charset="0"/>
              </a:rPr>
              <a:t>Effectuer un choix parmi plusieurs possibilités ; </a:t>
            </a:r>
          </a:p>
          <a:p>
            <a:pPr marL="0" lvl="0" indent="0">
              <a:lnSpc>
                <a:spcPct val="130000"/>
              </a:lnSpc>
              <a:spcAft>
                <a:spcPts val="500"/>
              </a:spcAft>
              <a:buClr>
                <a:srgbClr val="6CB643"/>
              </a:buClr>
              <a:buNone/>
            </a:pPr>
            <a:r>
              <a:rPr lang="fr-FR" sz="1400" b="0" dirty="0">
                <a:ea typeface="MS Mincho" panose="02020609040205080304" pitchFamily="49" charset="-128"/>
                <a:cs typeface="Times New Roman" panose="02020603050405020304" pitchFamily="18" charset="0"/>
              </a:rPr>
              <a:t>Émettre une opinion à partir d’un contexte donné ; </a:t>
            </a:r>
          </a:p>
          <a:p>
            <a:pPr marL="0" lvl="0" indent="0">
              <a:lnSpc>
                <a:spcPct val="130000"/>
              </a:lnSpc>
              <a:spcAft>
                <a:spcPts val="500"/>
              </a:spcAft>
              <a:buClr>
                <a:srgbClr val="6CB643"/>
              </a:buClr>
              <a:buNone/>
            </a:pPr>
            <a:r>
              <a:rPr lang="fr-FR" sz="1400" b="0" dirty="0">
                <a:ea typeface="MS Mincho" panose="02020609040205080304" pitchFamily="49" charset="-128"/>
                <a:cs typeface="Times New Roman" panose="02020603050405020304" pitchFamily="18" charset="0"/>
              </a:rPr>
              <a:t>Repérer, analyser et intégrer des informations afin de dégager une solution.</a:t>
            </a:r>
            <a:endParaRPr lang="fr-FR" sz="1400" b="0" dirty="0"/>
          </a:p>
        </p:txBody>
      </p:sp>
    </p:spTree>
    <p:extLst>
      <p:ext uri="{BB962C8B-B14F-4D97-AF65-F5344CB8AC3E}">
        <p14:creationId xmlns:p14="http://schemas.microsoft.com/office/powerpoint/2010/main" val="18589422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14A27D-E565-778B-186C-5E5AF4794CBC}"/>
              </a:ext>
            </a:extLst>
          </p:cNvPr>
          <p:cNvSpPr>
            <a:spLocks noGrp="1"/>
          </p:cNvSpPr>
          <p:nvPr>
            <p:ph type="title"/>
          </p:nvPr>
        </p:nvSpPr>
        <p:spPr>
          <a:xfrm>
            <a:off x="457200" y="543818"/>
            <a:ext cx="8229600" cy="436911"/>
          </a:xfrm>
        </p:spPr>
        <p:txBody>
          <a:bodyPr>
            <a:noAutofit/>
          </a:bodyPr>
          <a:lstStyle/>
          <a:p>
            <a:r>
              <a:rPr lang="fr-FR" sz="2400" dirty="0"/>
              <a:t>Entreprendre des tâches multiples</a:t>
            </a:r>
          </a:p>
        </p:txBody>
      </p:sp>
      <p:sp>
        <p:nvSpPr>
          <p:cNvPr id="4" name="Espace réservé du numéro de diapositive 3">
            <a:extLst>
              <a:ext uri="{FF2B5EF4-FFF2-40B4-BE49-F238E27FC236}">
                <a16:creationId xmlns:a16="http://schemas.microsoft.com/office/drawing/2014/main" id="{270B9314-FDC5-BD7C-8700-2B93BD3B5B82}"/>
              </a:ext>
            </a:extLst>
          </p:cNvPr>
          <p:cNvSpPr>
            <a:spLocks noGrp="1"/>
          </p:cNvSpPr>
          <p:nvPr>
            <p:ph type="sldNum" sz="quarter" idx="12"/>
          </p:nvPr>
        </p:nvSpPr>
        <p:spPr/>
        <p:txBody>
          <a:bodyPr/>
          <a:lstStyle/>
          <a:p>
            <a:fld id="{C8100989-B75F-4602-84D8-19856CD6A586}" type="slidenum">
              <a:rPr lang="fr-FR" smtClean="0"/>
              <a:pPr/>
              <a:t>45</a:t>
            </a:fld>
            <a:endParaRPr lang="fr-FR" dirty="0"/>
          </a:p>
        </p:txBody>
      </p:sp>
      <p:sp>
        <p:nvSpPr>
          <p:cNvPr id="5" name="Espace réservé du contenu 3">
            <a:extLst>
              <a:ext uri="{FF2B5EF4-FFF2-40B4-BE49-F238E27FC236}">
                <a16:creationId xmlns:a16="http://schemas.microsoft.com/office/drawing/2014/main" id="{564C2FB0-0931-834F-F90C-848630FB242E}"/>
              </a:ext>
            </a:extLst>
          </p:cNvPr>
          <p:cNvSpPr>
            <a:spLocks noGrp="1"/>
          </p:cNvSpPr>
          <p:nvPr>
            <p:ph idx="1"/>
          </p:nvPr>
        </p:nvSpPr>
        <p:spPr>
          <a:xfrm>
            <a:off x="457200" y="980729"/>
            <a:ext cx="8229600" cy="5467522"/>
          </a:xfrm>
        </p:spPr>
        <p:txBody>
          <a:bodyPr>
            <a:normAutofit fontScale="85000" lnSpcReduction="20000"/>
          </a:bodyPr>
          <a:lstStyle/>
          <a:p>
            <a:pPr marL="0" lvl="0" indent="0">
              <a:buClrTx/>
              <a:buNone/>
            </a:pPr>
            <a:r>
              <a:rPr lang="fr-FR" sz="1700" b="0" dirty="0">
                <a:solidFill>
                  <a:prstClr val="black"/>
                </a:solidFill>
                <a:latin typeface="Arial" panose="020B0604020202020204" pitchFamily="34" charset="0"/>
                <a:ea typeface="+mn-ea"/>
                <a:cs typeface="Arial" panose="020B0604020202020204" pitchFamily="34" charset="0"/>
              </a:rPr>
              <a:t>«  Définition : Entreprendre des actions simples ou complexes et coordonnées, qui sont les composantes de tâches multiples, intégrées ou complexes, réalisées l’une après l’autre ou simultanément.</a:t>
            </a:r>
          </a:p>
          <a:p>
            <a:pPr marL="0" lvl="0" indent="0">
              <a:buClrTx/>
              <a:buNone/>
            </a:pPr>
            <a:r>
              <a:rPr lang="fr-FR" sz="1700" b="0" dirty="0">
                <a:solidFill>
                  <a:prstClr val="black"/>
                </a:solidFill>
                <a:latin typeface="Arial" panose="020B0604020202020204" pitchFamily="34" charset="0"/>
                <a:ea typeface="+mn-ea"/>
                <a:cs typeface="Arial" panose="020B0604020202020204" pitchFamily="34" charset="0"/>
              </a:rPr>
              <a:t>Inclusion : effectuer des tâches multiples; les mener à terme; les entreprendre de manière indépendante ou en groupe, les réaliser dans des délais contraints ou dans l’urgence, incluant anticiper, planifier, exécuter et vérifier des tâches, acquérir un savoir-faire, gérer son temps, résoudre des problèmes. »</a:t>
            </a:r>
          </a:p>
          <a:p>
            <a:pPr marL="0" lvl="0" indent="0">
              <a:buClrTx/>
              <a:buNone/>
            </a:pPr>
            <a:endParaRPr lang="fr-FR" sz="1700" b="0" dirty="0">
              <a:solidFill>
                <a:prstClr val="black"/>
              </a:solidFill>
              <a:latin typeface="Arial" panose="020B0604020202020204" pitchFamily="34" charset="0"/>
              <a:ea typeface="+mn-ea"/>
              <a:cs typeface="Arial" panose="020B0604020202020204" pitchFamily="34" charset="0"/>
            </a:endParaRPr>
          </a:p>
          <a:p>
            <a:pPr marL="0" lvl="0" indent="0">
              <a:buClrTx/>
              <a:buNone/>
            </a:pPr>
            <a:r>
              <a:rPr lang="fr-FR" sz="1900" dirty="0">
                <a:solidFill>
                  <a:prstClr val="black"/>
                </a:solidFill>
                <a:latin typeface="Arial" panose="020B0604020202020204" pitchFamily="34" charset="0"/>
                <a:ea typeface="+mn-ea"/>
                <a:cs typeface="Arial" panose="020B0604020202020204" pitchFamily="34" charset="0"/>
              </a:rPr>
              <a:t>Cotation en difficulté grave :</a:t>
            </a:r>
          </a:p>
          <a:p>
            <a:pPr marL="0" lvl="0" indent="0">
              <a:buClrTx/>
              <a:buNone/>
            </a:pPr>
            <a:endParaRPr lang="fr-FR" sz="1900" b="0" dirty="0">
              <a:solidFill>
                <a:prstClr val="black"/>
              </a:solidFill>
              <a:latin typeface="Arial" panose="020B0604020202020204" pitchFamily="34" charset="0"/>
              <a:ea typeface="+mn-ea"/>
              <a:cs typeface="Arial" panose="020B0604020202020204" pitchFamily="34" charset="0"/>
            </a:endParaRPr>
          </a:p>
          <a:p>
            <a:pPr algn="just">
              <a:lnSpc>
                <a:spcPct val="80000"/>
              </a:lnSpc>
              <a:buNone/>
              <a:defRPr/>
            </a:pPr>
            <a:r>
              <a:rPr lang="fr-FR" b="0" dirty="0"/>
              <a:t> La personne réalise l’activité difficilement et de façon altérée par rapport à l’activité</a:t>
            </a:r>
          </a:p>
          <a:p>
            <a:pPr algn="just">
              <a:lnSpc>
                <a:spcPct val="80000"/>
              </a:lnSpc>
              <a:buNone/>
              <a:defRPr/>
            </a:pPr>
            <a:r>
              <a:rPr lang="fr-FR" b="0" dirty="0"/>
              <a:t> habituellement réalisée : </a:t>
            </a:r>
          </a:p>
          <a:p>
            <a:pPr algn="just">
              <a:lnSpc>
                <a:spcPct val="80000"/>
              </a:lnSpc>
              <a:buNone/>
              <a:defRPr/>
            </a:pPr>
            <a:r>
              <a:rPr lang="fr-FR" b="0" dirty="0"/>
              <a:t> </a:t>
            </a:r>
          </a:p>
          <a:p>
            <a:pPr algn="just">
              <a:lnSpc>
                <a:spcPct val="80000"/>
              </a:lnSpc>
              <a:buNone/>
              <a:defRPr/>
            </a:pPr>
            <a:r>
              <a:rPr lang="fr-FR" b="0" dirty="0"/>
              <a:t>- Il arrive que la personne n’entreprenne pas les tâches multiples et cela est suffisamment fréquent pour entraver sa vie quotidienne et sociale ;</a:t>
            </a:r>
          </a:p>
          <a:p>
            <a:pPr algn="just">
              <a:lnSpc>
                <a:spcPct val="80000"/>
              </a:lnSpc>
              <a:buNone/>
              <a:defRPr/>
            </a:pPr>
            <a:endParaRPr lang="fr-FR" b="0" dirty="0"/>
          </a:p>
          <a:p>
            <a:pPr algn="just">
              <a:lnSpc>
                <a:spcPct val="80000"/>
              </a:lnSpc>
              <a:buNone/>
              <a:defRPr/>
            </a:pPr>
            <a:r>
              <a:rPr lang="fr-FR" b="0" dirty="0"/>
              <a:t>- OU la personne ne réalise pas totalement l’activité « Entreprendre des tâches multiples » : </a:t>
            </a:r>
          </a:p>
          <a:p>
            <a:pPr algn="just">
              <a:lnSpc>
                <a:spcPct val="80000"/>
              </a:lnSpc>
              <a:buNone/>
              <a:defRPr/>
            </a:pPr>
            <a:r>
              <a:rPr lang="fr-FR" b="0" dirty="0"/>
              <a:t>      certaines composantes de l’activité ne sont pas réalisées (par exemple : la réalisation des tâches multiples dans des délais contraints ou dans l’urgence ou le fait de mener à terme les tâches multiples) ;</a:t>
            </a:r>
          </a:p>
          <a:p>
            <a:pPr algn="just">
              <a:lnSpc>
                <a:spcPct val="80000"/>
              </a:lnSpc>
              <a:buNone/>
              <a:defRPr/>
            </a:pPr>
            <a:endParaRPr lang="fr-FR" b="0" dirty="0"/>
          </a:p>
          <a:p>
            <a:pPr algn="just">
              <a:lnSpc>
                <a:spcPct val="80000"/>
              </a:lnSpc>
              <a:buNone/>
              <a:defRPr/>
            </a:pPr>
            <a:r>
              <a:rPr lang="fr-FR" b="0" dirty="0"/>
              <a:t>- OU la personne ne réalise pas correctement l’activité « Entreprendre des tâches</a:t>
            </a:r>
          </a:p>
          <a:p>
            <a:pPr algn="just">
              <a:lnSpc>
                <a:spcPct val="80000"/>
              </a:lnSpc>
              <a:buNone/>
              <a:defRPr/>
            </a:pPr>
            <a:r>
              <a:rPr lang="fr-FR" b="0" dirty="0"/>
              <a:t> multiples » et le résultat de l’activité s’en trouve altéré.</a:t>
            </a:r>
          </a:p>
          <a:p>
            <a:pPr algn="just">
              <a:lnSpc>
                <a:spcPct val="80000"/>
              </a:lnSpc>
              <a:buNone/>
              <a:defRPr/>
            </a:pPr>
            <a:r>
              <a:rPr lang="fr-FR" b="0" dirty="0"/>
              <a:t> </a:t>
            </a:r>
          </a:p>
        </p:txBody>
      </p:sp>
    </p:spTree>
    <p:extLst>
      <p:ext uri="{BB962C8B-B14F-4D97-AF65-F5344CB8AC3E}">
        <p14:creationId xmlns:p14="http://schemas.microsoft.com/office/powerpoint/2010/main" val="26589811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4BF185-AA18-9CBB-4C22-2B3BB0455137}"/>
              </a:ext>
            </a:extLst>
          </p:cNvPr>
          <p:cNvSpPr>
            <a:spLocks noGrp="1"/>
          </p:cNvSpPr>
          <p:nvPr>
            <p:ph type="title"/>
          </p:nvPr>
        </p:nvSpPr>
        <p:spPr/>
        <p:txBody>
          <a:bodyPr>
            <a:normAutofit/>
          </a:bodyPr>
          <a:lstStyle/>
          <a:p>
            <a:r>
              <a:rPr lang="fr-FR" sz="2400" dirty="0"/>
              <a:t>Définition de « Maîtriser son comportement »</a:t>
            </a:r>
          </a:p>
        </p:txBody>
      </p:sp>
      <p:sp>
        <p:nvSpPr>
          <p:cNvPr id="3" name="Espace réservé du contenu 2">
            <a:extLst>
              <a:ext uri="{FF2B5EF4-FFF2-40B4-BE49-F238E27FC236}">
                <a16:creationId xmlns:a16="http://schemas.microsoft.com/office/drawing/2014/main" id="{11F8AE7C-ECD9-AC8C-A65F-4C4851F7C0E4}"/>
              </a:ext>
            </a:extLst>
          </p:cNvPr>
          <p:cNvSpPr>
            <a:spLocks noGrp="1"/>
          </p:cNvSpPr>
          <p:nvPr>
            <p:ph idx="1"/>
          </p:nvPr>
        </p:nvSpPr>
        <p:spPr/>
        <p:txBody>
          <a:bodyPr>
            <a:normAutofit fontScale="92500" lnSpcReduction="10000"/>
          </a:bodyPr>
          <a:lstStyle/>
          <a:p>
            <a:pPr marL="0" indent="0" algn="just">
              <a:lnSpc>
                <a:spcPct val="107000"/>
              </a:lnSpc>
              <a:spcAft>
                <a:spcPts val="600"/>
              </a:spcAft>
              <a:buNone/>
            </a:pPr>
            <a:r>
              <a:rPr lang="fr-FR" b="0" dirty="0">
                <a:latin typeface="Calibri" panose="020F0502020204030204" pitchFamily="34" charset="0"/>
                <a:ea typeface="Calibri" panose="020F0502020204030204" pitchFamily="34" charset="0"/>
                <a:cs typeface="Calibri" panose="020F0502020204030204" pitchFamily="34" charset="0"/>
              </a:rPr>
              <a:t>Définition : </a:t>
            </a:r>
          </a:p>
          <a:p>
            <a:pPr marL="0" indent="0" algn="just">
              <a:lnSpc>
                <a:spcPct val="107000"/>
              </a:lnSpc>
              <a:spcAft>
                <a:spcPts val="600"/>
              </a:spcAft>
              <a:buNone/>
            </a:pPr>
            <a:r>
              <a:rPr lang="fr-FR" b="0" dirty="0">
                <a:latin typeface="Calibri" panose="020F0502020204030204" pitchFamily="34" charset="0"/>
                <a:ea typeface="Calibri" panose="020F0502020204030204" pitchFamily="34" charset="0"/>
                <a:cs typeface="Calibri" panose="020F0502020204030204" pitchFamily="34" charset="0"/>
              </a:rPr>
              <a:t>Gérer le stress y compris pour faire face à des situations impliquant de la nouveauté ou de l’imprévu. Gérer les habiletés sociales. </a:t>
            </a:r>
          </a:p>
          <a:p>
            <a:pPr marL="0" indent="0" algn="just">
              <a:lnSpc>
                <a:spcPct val="107000"/>
              </a:lnSpc>
              <a:spcAft>
                <a:spcPts val="600"/>
              </a:spcAft>
              <a:buNone/>
            </a:pPr>
            <a:r>
              <a:rPr lang="fr-FR" b="0" dirty="0">
                <a:latin typeface="Calibri" panose="020F0502020204030204" pitchFamily="34" charset="0"/>
                <a:ea typeface="Calibri" panose="020F0502020204030204" pitchFamily="34" charset="0"/>
                <a:cs typeface="Calibri" panose="020F0502020204030204" pitchFamily="34" charset="0"/>
              </a:rPr>
              <a:t>Maîtriser ses émotions et ses pulsions, son agressivité verbale ou physique dans ses relations avec autrui, selon les circonstances et dans le respect des convenances. Entretenir et maîtriser les relations avec autrui selon les circonstances et dans le respect des convenances, comme maîtriser ses émotions et ses pulsions, maîtriser son agressivité verbale et physique, agir de manière indépendante dans les relations sociales, et agir selon les règles et conventions sociales.</a:t>
            </a:r>
          </a:p>
          <a:p>
            <a:pPr algn="just">
              <a:lnSpc>
                <a:spcPct val="107000"/>
              </a:lnSpc>
              <a:spcAft>
                <a:spcPts val="600"/>
              </a:spcAft>
            </a:pPr>
            <a:endParaRPr lang="fr-FR" b="0" dirty="0">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7000"/>
              </a:lnSpc>
              <a:spcAft>
                <a:spcPts val="600"/>
              </a:spcAft>
              <a:buNone/>
            </a:pPr>
            <a:r>
              <a:rPr lang="fr-FR" b="0" dirty="0">
                <a:latin typeface="Calibri" panose="020F0502020204030204" pitchFamily="34" charset="0"/>
                <a:ea typeface="Calibri" panose="020F0502020204030204" pitchFamily="34" charset="0"/>
                <a:cs typeface="Calibri" panose="020F0502020204030204" pitchFamily="34" charset="0"/>
              </a:rPr>
              <a:t>Inclusion : comportement provoqué ou induit par une altération de fonctions, un traitement ou une pathologie, une situation inhabituelle, y compris repli sur soi et inhibition. »</a:t>
            </a:r>
          </a:p>
          <a:p>
            <a:endParaRPr lang="fr-FR" dirty="0"/>
          </a:p>
        </p:txBody>
      </p:sp>
      <p:sp>
        <p:nvSpPr>
          <p:cNvPr id="4" name="Espace réservé du numéro de diapositive 3">
            <a:extLst>
              <a:ext uri="{FF2B5EF4-FFF2-40B4-BE49-F238E27FC236}">
                <a16:creationId xmlns:a16="http://schemas.microsoft.com/office/drawing/2014/main" id="{9593F28B-1E48-FE26-FE5F-3A166BA37B62}"/>
              </a:ext>
            </a:extLst>
          </p:cNvPr>
          <p:cNvSpPr>
            <a:spLocks noGrp="1"/>
          </p:cNvSpPr>
          <p:nvPr>
            <p:ph type="sldNum" sz="quarter" idx="12"/>
          </p:nvPr>
        </p:nvSpPr>
        <p:spPr/>
        <p:txBody>
          <a:bodyPr/>
          <a:lstStyle/>
          <a:p>
            <a:fld id="{C8100989-B75F-4602-84D8-19856CD6A586}" type="slidenum">
              <a:rPr lang="fr-FR" smtClean="0"/>
              <a:pPr/>
              <a:t>46</a:t>
            </a:fld>
            <a:endParaRPr lang="fr-FR" dirty="0"/>
          </a:p>
        </p:txBody>
      </p:sp>
    </p:spTree>
    <p:extLst>
      <p:ext uri="{BB962C8B-B14F-4D97-AF65-F5344CB8AC3E}">
        <p14:creationId xmlns:p14="http://schemas.microsoft.com/office/powerpoint/2010/main" val="15357173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5423BA-0B54-853A-DEB1-D46BB1EFD7A4}"/>
              </a:ext>
            </a:extLst>
          </p:cNvPr>
          <p:cNvSpPr>
            <a:spLocks noGrp="1"/>
          </p:cNvSpPr>
          <p:nvPr>
            <p:ph type="title"/>
          </p:nvPr>
        </p:nvSpPr>
        <p:spPr>
          <a:xfrm>
            <a:off x="457200" y="620688"/>
            <a:ext cx="8686800" cy="720080"/>
          </a:xfrm>
        </p:spPr>
        <p:txBody>
          <a:bodyPr>
            <a:noAutofit/>
          </a:bodyPr>
          <a:lstStyle/>
          <a:p>
            <a:r>
              <a:rPr lang="fr-FR" sz="2400" dirty="0"/>
              <a:t> « maîtriser son comportement » : cotation en difficulté grave</a:t>
            </a:r>
          </a:p>
        </p:txBody>
      </p:sp>
      <p:sp>
        <p:nvSpPr>
          <p:cNvPr id="3" name="Espace réservé du contenu 2">
            <a:extLst>
              <a:ext uri="{FF2B5EF4-FFF2-40B4-BE49-F238E27FC236}">
                <a16:creationId xmlns:a16="http://schemas.microsoft.com/office/drawing/2014/main" id="{1020E213-7313-9AB8-86DF-1BB718737C90}"/>
              </a:ext>
            </a:extLst>
          </p:cNvPr>
          <p:cNvSpPr>
            <a:spLocks noGrp="1"/>
          </p:cNvSpPr>
          <p:nvPr>
            <p:ph idx="1"/>
          </p:nvPr>
        </p:nvSpPr>
        <p:spPr/>
        <p:txBody>
          <a:bodyPr>
            <a:normAutofit fontScale="92500" lnSpcReduction="20000"/>
          </a:bodyPr>
          <a:lstStyle/>
          <a:p>
            <a:pPr marL="0" indent="0">
              <a:buNone/>
            </a:pPr>
            <a:endParaRPr lang="fr-FR" dirty="0"/>
          </a:p>
          <a:p>
            <a:r>
              <a:rPr lang="fr-FR" dirty="0"/>
              <a:t>A certains moments, la personne ne maitrise pas son comportement et cela est suffisamment fréquent pour entraver sa vie quotidienne et sociale :</a:t>
            </a:r>
          </a:p>
          <a:p>
            <a:endParaRPr lang="fr-FR" dirty="0"/>
          </a:p>
          <a:p>
            <a:pPr lvl="1">
              <a:buFont typeface="Courier New" panose="02070309020205020404" pitchFamily="49" charset="0"/>
              <a:buChar char="o"/>
            </a:pPr>
            <a:r>
              <a:rPr lang="fr-FR" b="0" dirty="0"/>
              <a:t>La personne ne gère pas le stress, y compris pour faire face à des situations impliquant de la nouveauté ou de l’imprévu ;</a:t>
            </a:r>
          </a:p>
          <a:p>
            <a:pPr lvl="1"/>
            <a:endParaRPr lang="fr-FR" b="0" dirty="0"/>
          </a:p>
          <a:p>
            <a:pPr lvl="1">
              <a:buFont typeface="Courier New" panose="02070309020205020404" pitchFamily="49" charset="0"/>
              <a:buChar char="o"/>
            </a:pPr>
            <a:r>
              <a:rPr lang="fr-FR" b="0" dirty="0"/>
              <a:t>OU la personne ne gère pas les habiletés sociales ;</a:t>
            </a:r>
          </a:p>
          <a:p>
            <a:pPr lvl="1"/>
            <a:endParaRPr lang="fr-FR" b="0" dirty="0"/>
          </a:p>
          <a:p>
            <a:pPr lvl="1">
              <a:buFont typeface="Courier New" panose="02070309020205020404" pitchFamily="49" charset="0"/>
              <a:buChar char="o"/>
            </a:pPr>
            <a:r>
              <a:rPr lang="fr-FR" b="0" dirty="0"/>
              <a:t>OU la personne ne maîtrise pas ses émotions, ses pulsions, son comportement dans certaines circonstances, par exemple : avec certaines personnes (inconnus, voisinage), ou dans certaines situations de vie (en groupe, à l’école, au travail, dans la rue), et cela entrave ses relations avec autrui et son insertion sociale ;</a:t>
            </a:r>
          </a:p>
          <a:p>
            <a:pPr lvl="1"/>
            <a:endParaRPr lang="fr-FR" b="0" dirty="0"/>
          </a:p>
          <a:p>
            <a:pPr lvl="1">
              <a:buFont typeface="Courier New" panose="02070309020205020404" pitchFamily="49" charset="0"/>
              <a:buChar char="o"/>
            </a:pPr>
            <a:r>
              <a:rPr lang="fr-FR" b="0" dirty="0"/>
              <a:t>OU la personne est en grande difficulté en cas de situation de nouveauté ou d’imprévu, elle n’arrive pas toujours à demander de l’aide, n’arrive pas toujours à gérer les habiletés sociales, n’arrive pas toujours à se retirer de la situation source de difficultés.</a:t>
            </a:r>
          </a:p>
          <a:p>
            <a:pPr lvl="1"/>
            <a:endParaRPr lang="fr-FR" dirty="0"/>
          </a:p>
          <a:p>
            <a:endParaRPr lang="fr-FR" dirty="0"/>
          </a:p>
        </p:txBody>
      </p:sp>
      <p:sp>
        <p:nvSpPr>
          <p:cNvPr id="4" name="Espace réservé du numéro de diapositive 3">
            <a:extLst>
              <a:ext uri="{FF2B5EF4-FFF2-40B4-BE49-F238E27FC236}">
                <a16:creationId xmlns:a16="http://schemas.microsoft.com/office/drawing/2014/main" id="{166495EC-C6A6-33A5-C3F7-4979B77741D7}"/>
              </a:ext>
            </a:extLst>
          </p:cNvPr>
          <p:cNvSpPr>
            <a:spLocks noGrp="1"/>
          </p:cNvSpPr>
          <p:nvPr>
            <p:ph type="sldNum" sz="quarter" idx="12"/>
          </p:nvPr>
        </p:nvSpPr>
        <p:spPr/>
        <p:txBody>
          <a:bodyPr/>
          <a:lstStyle/>
          <a:p>
            <a:fld id="{C8100989-B75F-4602-84D8-19856CD6A586}" type="slidenum">
              <a:rPr lang="fr-FR" smtClean="0"/>
              <a:pPr/>
              <a:t>47</a:t>
            </a:fld>
            <a:endParaRPr lang="fr-FR" dirty="0"/>
          </a:p>
        </p:txBody>
      </p:sp>
    </p:spTree>
    <p:extLst>
      <p:ext uri="{BB962C8B-B14F-4D97-AF65-F5344CB8AC3E}">
        <p14:creationId xmlns:p14="http://schemas.microsoft.com/office/powerpoint/2010/main" val="20768923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E41F52-45DA-299C-A952-CCFF4157804F}"/>
              </a:ext>
            </a:extLst>
          </p:cNvPr>
          <p:cNvSpPr>
            <a:spLocks noGrp="1"/>
          </p:cNvSpPr>
          <p:nvPr>
            <p:ph type="title"/>
          </p:nvPr>
        </p:nvSpPr>
        <p:spPr/>
        <p:txBody>
          <a:bodyPr>
            <a:noAutofit/>
          </a:bodyPr>
          <a:lstStyle/>
          <a:p>
            <a:r>
              <a:rPr lang="fr-FR" sz="2400" dirty="0"/>
              <a:t>« se déplacer d’un endroit à l’autre, utiliser un moyen de transport »</a:t>
            </a:r>
          </a:p>
        </p:txBody>
      </p:sp>
      <p:sp>
        <p:nvSpPr>
          <p:cNvPr id="3" name="Espace réservé du contenu 2">
            <a:extLst>
              <a:ext uri="{FF2B5EF4-FFF2-40B4-BE49-F238E27FC236}">
                <a16:creationId xmlns:a16="http://schemas.microsoft.com/office/drawing/2014/main" id="{F2E30890-0A34-4B86-3125-FFE6679F82E5}"/>
              </a:ext>
            </a:extLst>
          </p:cNvPr>
          <p:cNvSpPr>
            <a:spLocks noGrp="1"/>
          </p:cNvSpPr>
          <p:nvPr>
            <p:ph idx="1"/>
          </p:nvPr>
        </p:nvSpPr>
        <p:spPr>
          <a:xfrm>
            <a:off x="457200" y="1379909"/>
            <a:ext cx="8229600" cy="5068342"/>
          </a:xfrm>
        </p:spPr>
        <p:txBody>
          <a:bodyPr>
            <a:normAutofit fontScale="85000" lnSpcReduction="20000"/>
          </a:bodyPr>
          <a:lstStyle/>
          <a:p>
            <a:r>
              <a:rPr lang="fr-FR" dirty="0"/>
              <a:t>Cotation en difficulté grave:</a:t>
            </a:r>
          </a:p>
          <a:p>
            <a:pPr marL="0" indent="0">
              <a:buNone/>
            </a:pPr>
            <a:r>
              <a:rPr lang="fr-FR" dirty="0"/>
              <a:t>La personne ne peut pas toujours se déplacer et c’est suffisamment fréquent pour entraver ses activités de la vie quotidienne et sociale.</a:t>
            </a:r>
          </a:p>
          <a:p>
            <a:pPr marL="0" indent="0">
              <a:buNone/>
            </a:pPr>
            <a:endParaRPr lang="fr-FR" dirty="0"/>
          </a:p>
          <a:p>
            <a:pPr lvl="1">
              <a:buFont typeface="Courier New" panose="02070309020205020404" pitchFamily="49" charset="0"/>
              <a:buChar char="o"/>
            </a:pPr>
            <a:r>
              <a:rPr lang="fr-FR" b="0" dirty="0"/>
              <a:t>La personne se déplace seulement à l’intérieur (l’ensemble de l’activité n’est pas réalisé) ou bien la personne est incapable d’emprunter un escalier. </a:t>
            </a:r>
          </a:p>
          <a:p>
            <a:pPr marL="400050" lvl="1" indent="0">
              <a:buNone/>
            </a:pPr>
            <a:endParaRPr lang="fr-FR" b="0" dirty="0"/>
          </a:p>
          <a:p>
            <a:pPr lvl="1">
              <a:buFont typeface="Courier New" panose="02070309020205020404" pitchFamily="49" charset="0"/>
              <a:buChar char="o"/>
            </a:pPr>
            <a:r>
              <a:rPr lang="fr-FR" b="0" dirty="0"/>
              <a:t>Ou elle se déplace à l’intérieur et à l’extérieur du logement mais de façon non-conforme comme par exemple avec un périmètre de marche inférieur à 200 mètres, ou la personne se déplace avec des risques de chutes conséquents.</a:t>
            </a:r>
          </a:p>
          <a:p>
            <a:pPr marL="400050" lvl="1" indent="0">
              <a:buNone/>
            </a:pPr>
            <a:endParaRPr lang="fr-FR" b="0" dirty="0"/>
          </a:p>
          <a:p>
            <a:pPr lvl="1">
              <a:buFont typeface="Courier New" panose="02070309020205020404" pitchFamily="49" charset="0"/>
              <a:buChar char="o"/>
            </a:pPr>
            <a:r>
              <a:rPr lang="fr-FR" b="1" dirty="0"/>
              <a:t>Ou la personne ne peut se déplacer que sur un trajet unique, y compris en utilisant un moyen de transport. </a:t>
            </a:r>
          </a:p>
          <a:p>
            <a:pPr marL="400050" lvl="1" indent="0">
              <a:buNone/>
            </a:pPr>
            <a:endParaRPr lang="fr-FR" b="0" dirty="0"/>
          </a:p>
          <a:p>
            <a:pPr lvl="1">
              <a:buFont typeface="Courier New" panose="02070309020205020404" pitchFamily="49" charset="0"/>
              <a:buChar char="o"/>
            </a:pPr>
            <a:r>
              <a:rPr lang="fr-FR" b="0" dirty="0"/>
              <a:t>Ou il arrive que la personne ne puisse pas se déplacer à l’intérieur et/ou à l’extérieur, et c’est suffisamment fréquent pour entraver ses activités de la vie quotidienne et sociale.  </a:t>
            </a:r>
          </a:p>
          <a:p>
            <a:pPr marL="400050" lvl="1" indent="0">
              <a:buNone/>
            </a:pPr>
            <a:endParaRPr lang="fr-FR" b="0" dirty="0"/>
          </a:p>
          <a:p>
            <a:pPr lvl="1">
              <a:buFont typeface="Courier New" panose="02070309020205020404" pitchFamily="49" charset="0"/>
              <a:buChar char="o"/>
            </a:pPr>
            <a:r>
              <a:rPr lang="fr-FR" b="1" dirty="0"/>
              <a:t>Ou il arrive que la personne ne soit pas en capacité d’utiliser au moins un moyen de transport et c’est suffisamment fréquent pour entraver ses activités de la vie quotidienne et sociale. </a:t>
            </a:r>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sp>
        <p:nvSpPr>
          <p:cNvPr id="4" name="Espace réservé du numéro de diapositive 3">
            <a:extLst>
              <a:ext uri="{FF2B5EF4-FFF2-40B4-BE49-F238E27FC236}">
                <a16:creationId xmlns:a16="http://schemas.microsoft.com/office/drawing/2014/main" id="{F1C85F41-85D7-78F1-A64C-B87D07CD1C70}"/>
              </a:ext>
            </a:extLst>
          </p:cNvPr>
          <p:cNvSpPr>
            <a:spLocks noGrp="1"/>
          </p:cNvSpPr>
          <p:nvPr>
            <p:ph type="sldNum" sz="quarter" idx="12"/>
          </p:nvPr>
        </p:nvSpPr>
        <p:spPr/>
        <p:txBody>
          <a:bodyPr/>
          <a:lstStyle/>
          <a:p>
            <a:fld id="{C8100989-B75F-4602-84D8-19856CD6A586}" type="slidenum">
              <a:rPr lang="fr-FR" smtClean="0"/>
              <a:pPr/>
              <a:t>48</a:t>
            </a:fld>
            <a:endParaRPr lang="fr-FR" dirty="0"/>
          </a:p>
        </p:txBody>
      </p:sp>
    </p:spTree>
    <p:extLst>
      <p:ext uri="{BB962C8B-B14F-4D97-AF65-F5344CB8AC3E}">
        <p14:creationId xmlns:p14="http://schemas.microsoft.com/office/powerpoint/2010/main" val="34349808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F084BD-5A62-BD7C-2B70-B80BF5C2EE5D}"/>
              </a:ext>
            </a:extLst>
          </p:cNvPr>
          <p:cNvSpPr>
            <a:spLocks noGrp="1"/>
          </p:cNvSpPr>
          <p:nvPr>
            <p:ph type="title"/>
          </p:nvPr>
        </p:nvSpPr>
        <p:spPr/>
        <p:txBody>
          <a:bodyPr>
            <a:normAutofit/>
          </a:bodyPr>
          <a:lstStyle/>
          <a:p>
            <a:r>
              <a:rPr lang="fr-FR" sz="2400" dirty="0"/>
              <a:t>« gérer sa sécurité »</a:t>
            </a:r>
          </a:p>
        </p:txBody>
      </p:sp>
      <p:sp>
        <p:nvSpPr>
          <p:cNvPr id="3" name="Espace réservé du contenu 2">
            <a:extLst>
              <a:ext uri="{FF2B5EF4-FFF2-40B4-BE49-F238E27FC236}">
                <a16:creationId xmlns:a16="http://schemas.microsoft.com/office/drawing/2014/main" id="{63AA8DD8-38A2-12C1-707E-FF3E502DF021}"/>
              </a:ext>
            </a:extLst>
          </p:cNvPr>
          <p:cNvSpPr>
            <a:spLocks noGrp="1"/>
          </p:cNvSpPr>
          <p:nvPr>
            <p:ph idx="1"/>
          </p:nvPr>
        </p:nvSpPr>
        <p:spPr/>
        <p:txBody>
          <a:bodyPr>
            <a:normAutofit fontScale="92500" lnSpcReduction="20000"/>
          </a:bodyPr>
          <a:lstStyle/>
          <a:p>
            <a:r>
              <a:rPr lang="fr-FR" dirty="0"/>
              <a:t>Cotation en difficulté grave</a:t>
            </a:r>
          </a:p>
          <a:p>
            <a:endParaRPr lang="fr-FR" dirty="0"/>
          </a:p>
          <a:p>
            <a:pPr marL="0" indent="0">
              <a:buNone/>
            </a:pPr>
            <a:r>
              <a:rPr lang="fr-FR" dirty="0"/>
              <a:t>la personne est généralement consciente du danger mais elle n’est pas capable de gérer sa sécurité même si elle développe des stratégies d’anticipation :</a:t>
            </a:r>
          </a:p>
          <a:p>
            <a:pPr marL="0" indent="0">
              <a:buNone/>
            </a:pPr>
            <a:endParaRPr lang="fr-FR" dirty="0"/>
          </a:p>
          <a:p>
            <a:pPr>
              <a:buFont typeface="Courier New" panose="02070309020205020404" pitchFamily="49" charset="0"/>
              <a:buChar char="o"/>
            </a:pPr>
            <a:r>
              <a:rPr lang="fr-FR" b="0" dirty="0"/>
              <a:t>la personne génère elle-même de façon régulière des situations de danger, ou bien la personne n’est pas toujours consciente du danger et c’est suffisamment fréquent pour entraver sa sécurité</a:t>
            </a:r>
          </a:p>
          <a:p>
            <a:pPr marL="0" indent="0">
              <a:buNone/>
            </a:pPr>
            <a:endParaRPr lang="fr-FR" b="0" dirty="0"/>
          </a:p>
          <a:p>
            <a:pPr>
              <a:buFont typeface="Courier New" panose="02070309020205020404" pitchFamily="49" charset="0"/>
              <a:buChar char="o"/>
            </a:pPr>
            <a:r>
              <a:rPr lang="fr-FR" b="0" dirty="0"/>
              <a:t> ou, la personne ne sait prévenir, éviter ou se soustraire à un danger en adaptant son comportement que dans certaines circonstances (cadre habituel de vie par exemple), ce qui peut l’amener à être confrontée à des situations de danger en dehors de celles-ci</a:t>
            </a:r>
          </a:p>
          <a:p>
            <a:pPr marL="0" indent="0">
              <a:buNone/>
            </a:pPr>
            <a:endParaRPr lang="fr-FR" b="0" dirty="0"/>
          </a:p>
          <a:p>
            <a:pPr>
              <a:buFont typeface="Courier New" panose="02070309020205020404" pitchFamily="49" charset="0"/>
              <a:buChar char="o"/>
            </a:pPr>
            <a:r>
              <a:rPr lang="fr-FR" b="0" dirty="0"/>
              <a:t> ou, la personne met tout en œuvre pour gérer sa sécurité, mais les actions qu’elle développe sont inadaptées avec une incidence sur la sécurité au final</a:t>
            </a:r>
          </a:p>
          <a:p>
            <a:pPr marL="0" indent="0">
              <a:buNone/>
            </a:pPr>
            <a:endParaRPr lang="fr-FR" b="0" dirty="0"/>
          </a:p>
          <a:p>
            <a:pPr marL="0" indent="0">
              <a:buNone/>
            </a:pPr>
            <a:endParaRPr lang="fr-FR" dirty="0"/>
          </a:p>
        </p:txBody>
      </p:sp>
      <p:sp>
        <p:nvSpPr>
          <p:cNvPr id="4" name="Espace réservé du numéro de diapositive 3">
            <a:extLst>
              <a:ext uri="{FF2B5EF4-FFF2-40B4-BE49-F238E27FC236}">
                <a16:creationId xmlns:a16="http://schemas.microsoft.com/office/drawing/2014/main" id="{37F820E4-3A36-96B7-2818-F4FB513703F6}"/>
              </a:ext>
            </a:extLst>
          </p:cNvPr>
          <p:cNvSpPr>
            <a:spLocks noGrp="1"/>
          </p:cNvSpPr>
          <p:nvPr>
            <p:ph type="sldNum" sz="quarter" idx="12"/>
          </p:nvPr>
        </p:nvSpPr>
        <p:spPr/>
        <p:txBody>
          <a:bodyPr/>
          <a:lstStyle/>
          <a:p>
            <a:fld id="{C8100989-B75F-4602-84D8-19856CD6A586}" type="slidenum">
              <a:rPr lang="fr-FR" smtClean="0"/>
              <a:pPr/>
              <a:t>49</a:t>
            </a:fld>
            <a:endParaRPr lang="fr-FR" dirty="0"/>
          </a:p>
        </p:txBody>
      </p:sp>
    </p:spTree>
    <p:extLst>
      <p:ext uri="{BB962C8B-B14F-4D97-AF65-F5344CB8AC3E}">
        <p14:creationId xmlns:p14="http://schemas.microsoft.com/office/powerpoint/2010/main" val="2936932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1"/>
          <p:cNvSpPr>
            <a:spLocks noGrp="1"/>
          </p:cNvSpPr>
          <p:nvPr>
            <p:ph type="title"/>
          </p:nvPr>
        </p:nvSpPr>
        <p:spPr>
          <a:xfrm>
            <a:off x="457200" y="562127"/>
            <a:ext cx="8229600" cy="706633"/>
          </a:xfrm>
        </p:spPr>
        <p:txBody>
          <a:bodyPr>
            <a:normAutofit/>
          </a:bodyPr>
          <a:lstStyle/>
          <a:p>
            <a:r>
              <a:rPr lang="fr-FR" sz="2400" dirty="0"/>
              <a:t>La LOI 2005-102  DU 11 février 2005 </a:t>
            </a:r>
          </a:p>
        </p:txBody>
      </p:sp>
      <p:sp>
        <p:nvSpPr>
          <p:cNvPr id="3" name="Espace réservé du contenu 2"/>
          <p:cNvSpPr>
            <a:spLocks noGrp="1"/>
          </p:cNvSpPr>
          <p:nvPr>
            <p:ph sz="half" idx="1"/>
          </p:nvPr>
        </p:nvSpPr>
        <p:spPr>
          <a:xfrm>
            <a:off x="457200" y="1412777"/>
            <a:ext cx="7787208" cy="4104456"/>
          </a:xfrm>
        </p:spPr>
        <p:txBody>
          <a:bodyPr>
            <a:normAutofit fontScale="92500"/>
          </a:bodyPr>
          <a:lstStyle/>
          <a:p>
            <a:pPr lvl="1">
              <a:buFont typeface="Wingdings" charset="2"/>
              <a:buChar char="q"/>
            </a:pPr>
            <a:r>
              <a:rPr lang="fr-FR" altLang="fr-FR" sz="1800" b="1" dirty="0">
                <a:latin typeface="Candara" pitchFamily="34" charset="0"/>
              </a:rPr>
              <a:t>Droit à la solidarité nationale art L.114-1 du CASF</a:t>
            </a:r>
          </a:p>
          <a:p>
            <a:pPr marL="457200" lvl="1" indent="0">
              <a:buNone/>
            </a:pPr>
            <a:r>
              <a:rPr lang="fr-FR" altLang="fr-FR" sz="1800" dirty="0">
                <a:latin typeface="Candara" pitchFamily="34" charset="0"/>
              </a:rPr>
              <a:t>« Toute personne handicapée a droit à la solidarité de l’ensemble de la collectivité nationale qui lui garantit l’accès aux droits fondamentaux reconnus à tous les citoyens ainsi que le plein exercice de sa citoyenneté. »</a:t>
            </a:r>
          </a:p>
          <a:p>
            <a:pPr marL="457200" lvl="1" indent="0">
              <a:buNone/>
            </a:pPr>
            <a:endParaRPr lang="fr-FR" altLang="fr-FR" sz="1800" dirty="0">
              <a:latin typeface="Candara" pitchFamily="34" charset="0"/>
            </a:endParaRPr>
          </a:p>
          <a:p>
            <a:pPr lvl="1">
              <a:buFont typeface="Wingdings" panose="05000000000000000000" pitchFamily="2" charset="2"/>
              <a:buChar char="q"/>
            </a:pPr>
            <a:r>
              <a:rPr lang="fr-FR" altLang="fr-FR" sz="1800" b="1" dirty="0">
                <a:latin typeface="Candara" pitchFamily="34" charset="0"/>
              </a:rPr>
              <a:t>Une conception large du droit à compensation :</a:t>
            </a:r>
          </a:p>
          <a:p>
            <a:pPr marL="457200" lvl="1" indent="0">
              <a:buNone/>
            </a:pPr>
            <a:r>
              <a:rPr lang="fr-FR" altLang="fr-FR" sz="1800" dirty="0"/>
              <a:t>Art. L.114-1-1 du CASF : </a:t>
            </a:r>
          </a:p>
          <a:p>
            <a:pPr marL="457200" lvl="1" indent="0">
              <a:buNone/>
            </a:pPr>
            <a:r>
              <a:rPr lang="fr-FR" altLang="fr-FR" sz="1800" dirty="0"/>
              <a:t>« La personne handicapée a droit à la compensation des conséquences de son handicap quels que soient l’origine et la nature de sa déficience, son âge ou son mode de vie. Cette compensation consiste à répondre à ses besoins (…) des aides de toute nature à la personne ou aux institutions pour vivre en milieu ordinaire ou adapté. »</a:t>
            </a:r>
          </a:p>
          <a:p>
            <a:pPr marL="457200" lvl="1" indent="0">
              <a:buNone/>
            </a:pPr>
            <a:endParaRPr lang="fr-FR" altLang="fr-FR" sz="1800" dirty="0"/>
          </a:p>
          <a:p>
            <a:pPr lvl="1">
              <a:buFont typeface="Wingdings" charset="2"/>
              <a:buChar char="q"/>
            </a:pPr>
            <a:r>
              <a:rPr lang="fr-FR" altLang="fr-FR" sz="1800" dirty="0"/>
              <a:t>« L’Etat est garant de l’égalité de traitement des personnes handicapées sur l’ensemble du territoire. »</a:t>
            </a:r>
          </a:p>
          <a:p>
            <a:pPr lvl="2"/>
            <a:endParaRPr lang="fr-FR" altLang="fr-FR" dirty="0"/>
          </a:p>
          <a:p>
            <a:pPr marL="457200" lvl="1" indent="0">
              <a:buNone/>
            </a:pPr>
            <a:endParaRPr lang="fr-FR" altLang="fr-FR" sz="1800" dirty="0"/>
          </a:p>
          <a:p>
            <a:pPr lvl="2"/>
            <a:endParaRPr lang="fr-FR" altLang="fr-FR" dirty="0"/>
          </a:p>
          <a:p>
            <a:pPr marL="914400" lvl="2" indent="0">
              <a:buNone/>
            </a:pPr>
            <a:endParaRPr lang="fr-FR" dirty="0"/>
          </a:p>
          <a:p>
            <a:pPr lvl="3"/>
            <a:endParaRPr lang="fr-FR" dirty="0"/>
          </a:p>
        </p:txBody>
      </p:sp>
      <p:sp>
        <p:nvSpPr>
          <p:cNvPr id="2" name="Espace réservé du numéro de diapositive 1"/>
          <p:cNvSpPr>
            <a:spLocks noGrp="1"/>
          </p:cNvSpPr>
          <p:nvPr>
            <p:ph type="sldNum" sz="quarter" idx="12"/>
          </p:nvPr>
        </p:nvSpPr>
        <p:spPr/>
        <p:txBody>
          <a:bodyPr/>
          <a:lstStyle/>
          <a:p>
            <a:fld id="{C8100989-B75F-4602-84D8-19856CD6A586}" type="slidenum">
              <a:rPr lang="fr-FR" smtClean="0"/>
              <a:pPr/>
              <a:t>5</a:t>
            </a:fld>
            <a:endParaRPr lang="fr-FR" dirty="0"/>
          </a:p>
        </p:txBody>
      </p:sp>
    </p:spTree>
    <p:extLst>
      <p:ext uri="{BB962C8B-B14F-4D97-AF65-F5344CB8AC3E}">
        <p14:creationId xmlns:p14="http://schemas.microsoft.com/office/powerpoint/2010/main" val="1056436264"/>
      </p:ext>
    </p:extLst>
  </p:cSld>
  <p:clrMapOvr>
    <a:masterClrMapping/>
  </p:clrMapOvr>
  <p:transition spd="slow">
    <p:cove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4486C7-A94F-7F5A-FC0C-666207158459}"/>
              </a:ext>
            </a:extLst>
          </p:cNvPr>
          <p:cNvSpPr>
            <a:spLocks noGrp="1"/>
          </p:cNvSpPr>
          <p:nvPr>
            <p:ph type="title"/>
          </p:nvPr>
        </p:nvSpPr>
        <p:spPr/>
        <p:txBody>
          <a:bodyPr>
            <a:normAutofit/>
          </a:bodyPr>
          <a:lstStyle/>
          <a:p>
            <a:r>
              <a:rPr lang="fr-FR" sz="2400" dirty="0"/>
              <a:t>Activité « s’orienter dans l’espace »</a:t>
            </a:r>
          </a:p>
        </p:txBody>
      </p:sp>
      <p:sp>
        <p:nvSpPr>
          <p:cNvPr id="3" name="Espace réservé du contenu 2">
            <a:extLst>
              <a:ext uri="{FF2B5EF4-FFF2-40B4-BE49-F238E27FC236}">
                <a16:creationId xmlns:a16="http://schemas.microsoft.com/office/drawing/2014/main" id="{F23E48B4-8454-0D9B-39E0-9071ABFD4CCA}"/>
              </a:ext>
            </a:extLst>
          </p:cNvPr>
          <p:cNvSpPr>
            <a:spLocks noGrp="1"/>
          </p:cNvSpPr>
          <p:nvPr>
            <p:ph idx="1"/>
          </p:nvPr>
        </p:nvSpPr>
        <p:spPr/>
        <p:txBody>
          <a:bodyPr>
            <a:normAutofit/>
          </a:bodyPr>
          <a:lstStyle/>
          <a:p>
            <a:r>
              <a:rPr lang="fr-FR" dirty="0"/>
              <a:t>Cotation en difficulté grave:</a:t>
            </a:r>
          </a:p>
          <a:p>
            <a:pPr marL="0" indent="0">
              <a:buNone/>
            </a:pPr>
            <a:r>
              <a:rPr lang="fr-FR" dirty="0"/>
              <a:t>la personne rencontre des difficultés pour identifier le lieu où elle se trouve et s’orienter dans ses déplacements :</a:t>
            </a:r>
          </a:p>
          <a:p>
            <a:endParaRPr lang="fr-FR" dirty="0"/>
          </a:p>
          <a:p>
            <a:pPr lvl="1">
              <a:buFont typeface="Courier New" panose="02070309020205020404" pitchFamily="49" charset="0"/>
              <a:buChar char="o"/>
            </a:pPr>
            <a:r>
              <a:rPr lang="fr-FR" b="0" dirty="0"/>
              <a:t>cela arrive parfois et est suffisamment fréquent pour entraver les activités de la vie courante</a:t>
            </a:r>
          </a:p>
          <a:p>
            <a:pPr lvl="1"/>
            <a:endParaRPr lang="fr-FR" b="0" dirty="0"/>
          </a:p>
          <a:p>
            <a:pPr lvl="1">
              <a:buFont typeface="Courier New" panose="02070309020205020404" pitchFamily="49" charset="0"/>
              <a:buChar char="o"/>
            </a:pPr>
            <a:r>
              <a:rPr lang="fr-FR" b="0" dirty="0"/>
              <a:t>ou, la personne se situe bien dans certains lieux (son domicile) mais ne peut pas s’orienter à l’extérieur de chez elle ; elle ne peut s’orienter que sur des trajets stéréotypés mais pas hors de ces trajets</a:t>
            </a:r>
          </a:p>
          <a:p>
            <a:pPr lvl="1"/>
            <a:endParaRPr lang="fr-FR" b="0" dirty="0"/>
          </a:p>
          <a:p>
            <a:pPr lvl="1">
              <a:buFont typeface="Courier New" panose="02070309020205020404" pitchFamily="49" charset="0"/>
              <a:buChar char="o"/>
            </a:pPr>
            <a:r>
              <a:rPr lang="fr-FR" b="0" dirty="0"/>
              <a:t>ou, la personne rencontre des difficultés pour trouver son chemin même en utilisant les stratégies qui lui permettraient d’arriver au but, ou bien la personne rencontre des difficultés parfois pour s’orienter dans des lieux habituels  </a:t>
            </a:r>
          </a:p>
          <a:p>
            <a:pPr lvl="1"/>
            <a:endParaRPr lang="fr-FR" dirty="0"/>
          </a:p>
          <a:p>
            <a:endParaRPr lang="fr-FR" dirty="0"/>
          </a:p>
          <a:p>
            <a:endParaRPr lang="fr-FR" dirty="0"/>
          </a:p>
          <a:p>
            <a:endParaRPr lang="fr-FR" dirty="0"/>
          </a:p>
        </p:txBody>
      </p:sp>
      <p:sp>
        <p:nvSpPr>
          <p:cNvPr id="4" name="Espace réservé du numéro de diapositive 3">
            <a:extLst>
              <a:ext uri="{FF2B5EF4-FFF2-40B4-BE49-F238E27FC236}">
                <a16:creationId xmlns:a16="http://schemas.microsoft.com/office/drawing/2014/main" id="{9AF216B9-39A6-DECF-8DC1-0B5BB8C7F246}"/>
              </a:ext>
            </a:extLst>
          </p:cNvPr>
          <p:cNvSpPr>
            <a:spLocks noGrp="1"/>
          </p:cNvSpPr>
          <p:nvPr>
            <p:ph type="sldNum" sz="quarter" idx="12"/>
          </p:nvPr>
        </p:nvSpPr>
        <p:spPr/>
        <p:txBody>
          <a:bodyPr/>
          <a:lstStyle/>
          <a:p>
            <a:fld id="{C8100989-B75F-4602-84D8-19856CD6A586}" type="slidenum">
              <a:rPr lang="fr-FR" smtClean="0"/>
              <a:pPr/>
              <a:t>50</a:t>
            </a:fld>
            <a:endParaRPr lang="fr-FR" dirty="0"/>
          </a:p>
        </p:txBody>
      </p:sp>
    </p:spTree>
    <p:extLst>
      <p:ext uri="{BB962C8B-B14F-4D97-AF65-F5344CB8AC3E}">
        <p14:creationId xmlns:p14="http://schemas.microsoft.com/office/powerpoint/2010/main" val="8784900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8E3974-D078-377A-0DA6-86E59662144A}"/>
              </a:ext>
            </a:extLst>
          </p:cNvPr>
          <p:cNvSpPr>
            <a:spLocks noGrp="1"/>
          </p:cNvSpPr>
          <p:nvPr>
            <p:ph type="title"/>
          </p:nvPr>
        </p:nvSpPr>
        <p:spPr/>
        <p:txBody>
          <a:bodyPr>
            <a:normAutofit/>
          </a:bodyPr>
          <a:lstStyle/>
          <a:p>
            <a:r>
              <a:rPr lang="fr-FR" sz="2400" dirty="0"/>
              <a:t>« utiliser des appareils et techniques de communication »</a:t>
            </a:r>
          </a:p>
        </p:txBody>
      </p:sp>
      <p:sp>
        <p:nvSpPr>
          <p:cNvPr id="3" name="Espace réservé du contenu 2">
            <a:extLst>
              <a:ext uri="{FF2B5EF4-FFF2-40B4-BE49-F238E27FC236}">
                <a16:creationId xmlns:a16="http://schemas.microsoft.com/office/drawing/2014/main" id="{B36D85D2-B6FA-629A-C3F4-02B63514EDCD}"/>
              </a:ext>
            </a:extLst>
          </p:cNvPr>
          <p:cNvSpPr>
            <a:spLocks noGrp="1"/>
          </p:cNvSpPr>
          <p:nvPr>
            <p:ph idx="1"/>
          </p:nvPr>
        </p:nvSpPr>
        <p:spPr/>
        <p:txBody>
          <a:bodyPr/>
          <a:lstStyle/>
          <a:p>
            <a:r>
              <a:rPr lang="fr-FR" sz="2000" dirty="0"/>
              <a:t>Cotation en difficulté grave:</a:t>
            </a:r>
          </a:p>
          <a:p>
            <a:endParaRPr lang="fr-FR" sz="2000" dirty="0"/>
          </a:p>
          <a:p>
            <a:pPr marL="0" indent="0">
              <a:buNone/>
            </a:pPr>
            <a:r>
              <a:rPr lang="fr-FR" sz="2000" dirty="0"/>
              <a:t>la personne ne réalise pas toujours l’activité :</a:t>
            </a:r>
          </a:p>
          <a:p>
            <a:pPr marL="0" indent="0">
              <a:buNone/>
            </a:pPr>
            <a:endParaRPr lang="fr-FR" sz="2000" dirty="0"/>
          </a:p>
          <a:p>
            <a:pPr lvl="1">
              <a:buFont typeface="Courier New" panose="02070309020205020404" pitchFamily="49" charset="0"/>
              <a:buChar char="o"/>
            </a:pPr>
            <a:r>
              <a:rPr lang="fr-FR" sz="1700" b="0" dirty="0"/>
              <a:t>il arrive que la personne ne puisse pas réaliser l’activité ou n’en prenne pas l’initiative et cela est suffisamment fréquent pour entraver la communication</a:t>
            </a:r>
          </a:p>
          <a:p>
            <a:pPr marL="400050" lvl="1" indent="0">
              <a:buNone/>
            </a:pPr>
            <a:endParaRPr lang="fr-FR" sz="1700" b="0" dirty="0"/>
          </a:p>
          <a:p>
            <a:pPr lvl="1">
              <a:buFont typeface="Courier New" panose="02070309020205020404" pitchFamily="49" charset="0"/>
              <a:buChar char="o"/>
            </a:pPr>
            <a:r>
              <a:rPr lang="fr-FR" sz="1700" b="0" dirty="0"/>
              <a:t>ou, la communication est entravée de façon conséquente et cela est lié à l’utilisation incorrecte ou partielle des appareils et techniques de communication</a:t>
            </a:r>
          </a:p>
          <a:p>
            <a:pPr marL="400050" lvl="1" indent="0">
              <a:buNone/>
            </a:pPr>
            <a:endParaRPr lang="fr-FR" dirty="0"/>
          </a:p>
          <a:p>
            <a:pPr marL="0" indent="0">
              <a:buNone/>
            </a:pPr>
            <a:endParaRPr lang="fr-FR" dirty="0"/>
          </a:p>
          <a:p>
            <a:pPr marL="0" indent="0">
              <a:buNone/>
            </a:pPr>
            <a:endParaRPr lang="fr-FR" dirty="0"/>
          </a:p>
          <a:p>
            <a:pPr marL="0" indent="0">
              <a:buNone/>
            </a:pPr>
            <a:endParaRPr lang="fr-FR" dirty="0"/>
          </a:p>
        </p:txBody>
      </p:sp>
      <p:sp>
        <p:nvSpPr>
          <p:cNvPr id="4" name="Espace réservé du numéro de diapositive 3">
            <a:extLst>
              <a:ext uri="{FF2B5EF4-FFF2-40B4-BE49-F238E27FC236}">
                <a16:creationId xmlns:a16="http://schemas.microsoft.com/office/drawing/2014/main" id="{F8AAB625-B0FB-9DF9-A06B-25313D474E4C}"/>
              </a:ext>
            </a:extLst>
          </p:cNvPr>
          <p:cNvSpPr>
            <a:spLocks noGrp="1"/>
          </p:cNvSpPr>
          <p:nvPr>
            <p:ph type="sldNum" sz="quarter" idx="12"/>
          </p:nvPr>
        </p:nvSpPr>
        <p:spPr/>
        <p:txBody>
          <a:bodyPr/>
          <a:lstStyle/>
          <a:p>
            <a:fld id="{C8100989-B75F-4602-84D8-19856CD6A586}" type="slidenum">
              <a:rPr lang="fr-FR" smtClean="0"/>
              <a:pPr/>
              <a:t>51</a:t>
            </a:fld>
            <a:endParaRPr lang="fr-FR" dirty="0"/>
          </a:p>
        </p:txBody>
      </p:sp>
    </p:spTree>
    <p:extLst>
      <p:ext uri="{BB962C8B-B14F-4D97-AF65-F5344CB8AC3E}">
        <p14:creationId xmlns:p14="http://schemas.microsoft.com/office/powerpoint/2010/main" val="34370065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9" name="Oval 3"/>
          <p:cNvSpPr>
            <a:spLocks noChangeArrowheads="1"/>
          </p:cNvSpPr>
          <p:nvPr/>
        </p:nvSpPr>
        <p:spPr bwMode="auto">
          <a:xfrm>
            <a:off x="1908175" y="1412875"/>
            <a:ext cx="5041900" cy="4822825"/>
          </a:xfrm>
          <a:prstGeom prst="ellipse">
            <a:avLst/>
          </a:prstGeom>
          <a:solidFill>
            <a:srgbClr val="7AB51D"/>
          </a:solidFill>
          <a:ln w="9525">
            <a:solidFill>
              <a:schemeClr val="tx1"/>
            </a:solidFill>
            <a:round/>
            <a:headEnd/>
            <a:tailEnd type="none" w="sm"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659460" name="Text Box 4"/>
          <p:cNvSpPr txBox="1">
            <a:spLocks noChangeArrowheads="1"/>
          </p:cNvSpPr>
          <p:nvPr/>
        </p:nvSpPr>
        <p:spPr bwMode="auto">
          <a:xfrm>
            <a:off x="3184525" y="1917700"/>
            <a:ext cx="2611438"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type="none" w="sm" len="lg"/>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fr-FR" sz="2000" dirty="0">
                <a:cs typeface="Arial" charset="0"/>
              </a:rPr>
              <a:t>20 activités </a:t>
            </a:r>
            <a:r>
              <a:rPr lang="fr-FR" sz="2000" dirty="0"/>
              <a:t>dans 4 domaines </a:t>
            </a:r>
            <a:r>
              <a:rPr lang="fr-FR" sz="2000" dirty="0">
                <a:cs typeface="Arial" charset="0"/>
              </a:rPr>
              <a:t>pour </a:t>
            </a:r>
          </a:p>
          <a:p>
            <a:pPr eaLnBrk="0" hangingPunct="0"/>
            <a:r>
              <a:rPr lang="fr-FR" sz="2000" dirty="0">
                <a:cs typeface="Arial" charset="0"/>
              </a:rPr>
              <a:t>l</a:t>
            </a:r>
            <a:r>
              <a:rPr lang="ja-JP" altLang="fr-FR" sz="2000">
                <a:cs typeface="Arial" charset="0"/>
              </a:rPr>
              <a:t>’</a:t>
            </a:r>
            <a:r>
              <a:rPr lang="fr-FR" sz="2000" dirty="0">
                <a:cs typeface="Arial" charset="0"/>
              </a:rPr>
              <a:t>éligibilité à la PCH</a:t>
            </a:r>
          </a:p>
        </p:txBody>
      </p:sp>
      <p:sp>
        <p:nvSpPr>
          <p:cNvPr id="659461" name="Oval 5"/>
          <p:cNvSpPr>
            <a:spLocks noChangeArrowheads="1"/>
          </p:cNvSpPr>
          <p:nvPr/>
        </p:nvSpPr>
        <p:spPr bwMode="auto">
          <a:xfrm>
            <a:off x="3635375" y="3357563"/>
            <a:ext cx="2233613" cy="2232025"/>
          </a:xfrm>
          <a:prstGeom prst="ellipse">
            <a:avLst/>
          </a:prstGeom>
          <a:solidFill>
            <a:srgbClr val="F3F3F3"/>
          </a:solidFill>
          <a:ln w="57150">
            <a:solidFill>
              <a:srgbClr val="E2007A"/>
            </a:solidFill>
            <a:round/>
            <a:headEnd/>
            <a:tailEnd type="none" w="sm"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fr-FR" dirty="0">
                <a:cs typeface="Arial" charset="0"/>
              </a:rPr>
              <a:t>7 actes essentiels</a:t>
            </a:r>
          </a:p>
          <a:p>
            <a:pPr eaLnBrk="0" hangingPunct="0"/>
            <a:r>
              <a:rPr lang="fr-FR" dirty="0">
                <a:cs typeface="Arial" charset="0"/>
              </a:rPr>
              <a:t>de la vie ou 45 mn </a:t>
            </a:r>
          </a:p>
          <a:p>
            <a:pPr eaLnBrk="0" hangingPunct="0"/>
            <a:r>
              <a:rPr lang="fr-FR" dirty="0">
                <a:cs typeface="Arial" charset="0"/>
              </a:rPr>
              <a:t>ou accès aux</a:t>
            </a:r>
          </a:p>
          <a:p>
            <a:pPr eaLnBrk="0" hangingPunct="0"/>
            <a:r>
              <a:rPr lang="fr-FR" dirty="0">
                <a:cs typeface="Arial" charset="0"/>
              </a:rPr>
              <a:t> forfaits</a:t>
            </a:r>
          </a:p>
        </p:txBody>
      </p:sp>
      <p:sp>
        <p:nvSpPr>
          <p:cNvPr id="659462" name="Line 6"/>
          <p:cNvSpPr>
            <a:spLocks noChangeShapeType="1"/>
          </p:cNvSpPr>
          <p:nvPr/>
        </p:nvSpPr>
        <p:spPr bwMode="auto">
          <a:xfrm flipV="1">
            <a:off x="2555875" y="5013325"/>
            <a:ext cx="1223963" cy="504825"/>
          </a:xfrm>
          <a:prstGeom prst="line">
            <a:avLst/>
          </a:prstGeom>
          <a:noFill/>
          <a:ln w="28575">
            <a:solidFill>
              <a:srgbClr val="E2007A"/>
            </a:solidFill>
            <a:round/>
            <a:headEnd/>
            <a:tailEnd type="none" w="sm"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a:p>
        </p:txBody>
      </p:sp>
      <p:sp>
        <p:nvSpPr>
          <p:cNvPr id="659463" name="Text Box 7"/>
          <p:cNvSpPr txBox="1">
            <a:spLocks noChangeArrowheads="1"/>
          </p:cNvSpPr>
          <p:nvPr/>
        </p:nvSpPr>
        <p:spPr bwMode="auto">
          <a:xfrm>
            <a:off x="179388" y="5516563"/>
            <a:ext cx="2401887" cy="412750"/>
          </a:xfrm>
          <a:prstGeom prst="rect">
            <a:avLst/>
          </a:prstGeom>
          <a:solidFill>
            <a:schemeClr val="bg1"/>
          </a:solidFill>
          <a:ln w="15875">
            <a:solidFill>
              <a:srgbClr val="E2007A"/>
            </a:solidFill>
            <a:miter lim="800000"/>
            <a:headEnd/>
            <a:tailEnd type="none" w="sm"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fr-FR" sz="2000">
                <a:solidFill>
                  <a:srgbClr val="E2007A"/>
                </a:solidFill>
                <a:cs typeface="Arial" charset="0"/>
              </a:rPr>
              <a:t>Accès à l</a:t>
            </a:r>
            <a:r>
              <a:rPr lang="ja-JP" altLang="fr-FR" sz="2000">
                <a:solidFill>
                  <a:srgbClr val="E2007A"/>
                </a:solidFill>
                <a:cs typeface="Arial" charset="0"/>
              </a:rPr>
              <a:t>’</a:t>
            </a:r>
            <a:r>
              <a:rPr lang="fr-FR" sz="2000">
                <a:solidFill>
                  <a:srgbClr val="E2007A"/>
                </a:solidFill>
                <a:cs typeface="Arial" charset="0"/>
              </a:rPr>
              <a:t>élément 1</a:t>
            </a:r>
          </a:p>
        </p:txBody>
      </p:sp>
      <p:sp>
        <p:nvSpPr>
          <p:cNvPr id="659464" name="Line 8"/>
          <p:cNvSpPr>
            <a:spLocks noChangeShapeType="1"/>
          </p:cNvSpPr>
          <p:nvPr/>
        </p:nvSpPr>
        <p:spPr bwMode="auto">
          <a:xfrm flipV="1">
            <a:off x="6156325" y="1844675"/>
            <a:ext cx="720725" cy="215900"/>
          </a:xfrm>
          <a:prstGeom prst="line">
            <a:avLst/>
          </a:prstGeom>
          <a:noFill/>
          <a:ln w="19050">
            <a:solidFill>
              <a:srgbClr val="7AB51D"/>
            </a:solidFill>
            <a:round/>
            <a:headEnd/>
            <a:tailEnd type="none" w="sm"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a:p>
        </p:txBody>
      </p:sp>
      <p:sp>
        <p:nvSpPr>
          <p:cNvPr id="659465" name="Text Box 9"/>
          <p:cNvSpPr txBox="1">
            <a:spLocks noChangeArrowheads="1"/>
          </p:cNvSpPr>
          <p:nvPr/>
        </p:nvSpPr>
        <p:spPr bwMode="auto">
          <a:xfrm>
            <a:off x="6877050" y="1484313"/>
            <a:ext cx="1985963" cy="711200"/>
          </a:xfrm>
          <a:prstGeom prst="rect">
            <a:avLst/>
          </a:prstGeom>
          <a:noFill/>
          <a:ln w="9525">
            <a:solidFill>
              <a:srgbClr val="7AB51D"/>
            </a:solidFill>
            <a:miter lim="800000"/>
            <a:headEnd/>
            <a:tailEnd type="none" w="sm" len="lg"/>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fr-FR" sz="2000" b="1">
                <a:solidFill>
                  <a:srgbClr val="7AB51D"/>
                </a:solidFill>
                <a:cs typeface="Arial" charset="0"/>
              </a:rPr>
              <a:t>Accès général </a:t>
            </a:r>
          </a:p>
          <a:p>
            <a:pPr eaLnBrk="0" hangingPunct="0"/>
            <a:r>
              <a:rPr lang="fr-FR" sz="2000" b="1">
                <a:solidFill>
                  <a:srgbClr val="7AB51D"/>
                </a:solidFill>
                <a:cs typeface="Arial" charset="0"/>
              </a:rPr>
              <a:t>à la PCH</a:t>
            </a:r>
          </a:p>
        </p:txBody>
      </p:sp>
      <p:sp>
        <p:nvSpPr>
          <p:cNvPr id="659466" name="Rectangle 10"/>
          <p:cNvSpPr>
            <a:spLocks noGrp="1" noChangeArrowheads="1"/>
          </p:cNvSpPr>
          <p:nvPr>
            <p:ph type="title"/>
          </p:nvPr>
        </p:nvSpPr>
        <p:spPr/>
        <p:txBody>
          <a:bodyPr>
            <a:noAutofit/>
          </a:bodyPr>
          <a:lstStyle/>
          <a:p>
            <a:r>
              <a:rPr lang="fr-FR" sz="2400" dirty="0"/>
              <a:t>L’accès  à la PCH aides humaines  : la double éligibilité</a:t>
            </a:r>
            <a:br>
              <a:rPr lang="fr-FR" sz="2400" dirty="0"/>
            </a:br>
            <a:r>
              <a:rPr lang="fr-FR" sz="2400" dirty="0"/>
              <a:t>être éligible à la PCH en général puis à l’élément 1</a:t>
            </a:r>
            <a:br>
              <a:rPr lang="fr-FR" sz="2400" dirty="0"/>
            </a:br>
            <a:endParaRPr lang="fr-FR" sz="2400" dirty="0"/>
          </a:p>
        </p:txBody>
      </p:sp>
      <p:sp>
        <p:nvSpPr>
          <p:cNvPr id="2" name="Espace réservé du numéro de diapositive 1"/>
          <p:cNvSpPr>
            <a:spLocks noGrp="1"/>
          </p:cNvSpPr>
          <p:nvPr>
            <p:ph type="sldNum" sz="quarter" idx="12"/>
          </p:nvPr>
        </p:nvSpPr>
        <p:spPr/>
        <p:txBody>
          <a:bodyPr/>
          <a:lstStyle/>
          <a:p>
            <a:fld id="{C8100989-B75F-4602-84D8-19856CD6A586}" type="slidenum">
              <a:rPr lang="fr-FR" smtClean="0"/>
              <a:pPr/>
              <a:t>52</a:t>
            </a:fld>
            <a:endParaRPr lang="fr-FR" dirty="0"/>
          </a:p>
        </p:txBody>
      </p:sp>
    </p:spTree>
    <p:extLst>
      <p:ext uri="{BB962C8B-B14F-4D97-AF65-F5344CB8AC3E}">
        <p14:creationId xmlns:p14="http://schemas.microsoft.com/office/powerpoint/2010/main" val="2711513926"/>
      </p:ext>
    </p:extLst>
  </p:cSld>
  <p:clrMapOvr>
    <a:masterClrMapping/>
  </p:clrMapOvr>
  <p:transition spd="slow">
    <p:pull/>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2" name="Rectangle 4"/>
          <p:cNvSpPr>
            <a:spLocks noGrp="1" noChangeArrowheads="1"/>
          </p:cNvSpPr>
          <p:nvPr>
            <p:ph type="title"/>
          </p:nvPr>
        </p:nvSpPr>
        <p:spPr/>
        <p:txBody>
          <a:bodyPr>
            <a:normAutofit/>
          </a:bodyPr>
          <a:lstStyle/>
          <a:p>
            <a:r>
              <a:rPr lang="fr-FR" sz="2400" dirty="0">
                <a:solidFill>
                  <a:srgbClr val="558ED5"/>
                </a:solidFill>
              </a:rPr>
              <a:t>Les 2 conditions d</a:t>
            </a:r>
            <a:r>
              <a:rPr lang="ja-JP" altLang="fr-FR" sz="2400">
                <a:solidFill>
                  <a:srgbClr val="558ED5"/>
                </a:solidFill>
                <a:latin typeface="Arial"/>
              </a:rPr>
              <a:t>’</a:t>
            </a:r>
            <a:r>
              <a:rPr lang="fr-FR" sz="2400" dirty="0">
                <a:solidFill>
                  <a:srgbClr val="558ED5"/>
                </a:solidFill>
              </a:rPr>
              <a:t>accès à l’aide humaine de la PCH</a:t>
            </a:r>
          </a:p>
        </p:txBody>
      </p:sp>
      <p:sp>
        <p:nvSpPr>
          <p:cNvPr id="657413" name="Rectangle 5"/>
          <p:cNvSpPr>
            <a:spLocks noGrp="1" noChangeArrowheads="1"/>
          </p:cNvSpPr>
          <p:nvPr>
            <p:ph type="body" idx="1"/>
          </p:nvPr>
        </p:nvSpPr>
        <p:spPr/>
        <p:txBody>
          <a:bodyPr/>
          <a:lstStyle/>
          <a:p>
            <a:pPr>
              <a:buClr>
                <a:srgbClr val="7AB51D"/>
              </a:buClr>
            </a:pPr>
            <a:r>
              <a:rPr lang="fr-FR" sz="1800" dirty="0"/>
              <a:t>L</a:t>
            </a:r>
            <a:r>
              <a:rPr lang="fr-FR" sz="1800" dirty="0">
                <a:latin typeface="Arial"/>
              </a:rPr>
              <a:t>’</a:t>
            </a:r>
            <a:r>
              <a:rPr lang="fr-FR" sz="1800" dirty="0"/>
              <a:t>accès à l</a:t>
            </a:r>
            <a:r>
              <a:rPr lang="fr-FR" sz="1800" dirty="0">
                <a:latin typeface="Arial"/>
              </a:rPr>
              <a:t>’</a:t>
            </a:r>
            <a:r>
              <a:rPr lang="fr-FR" sz="1800" dirty="0"/>
              <a:t>aide humaine est subordonné :</a:t>
            </a:r>
          </a:p>
          <a:p>
            <a:pPr marL="457200" lvl="1" indent="0">
              <a:buClr>
                <a:srgbClr val="7AB51D"/>
              </a:buClr>
              <a:buNone/>
            </a:pPr>
            <a:endParaRPr lang="fr-FR" sz="1800" dirty="0"/>
          </a:p>
          <a:p>
            <a:pPr marL="457200" lvl="1" indent="0">
              <a:buClr>
                <a:srgbClr val="7AB51D"/>
              </a:buClr>
              <a:buNone/>
            </a:pPr>
            <a:r>
              <a:rPr lang="fr-FR" sz="1800" dirty="0"/>
              <a:t>1) À la reconnaissance d</a:t>
            </a:r>
            <a:r>
              <a:rPr lang="fr-FR" sz="1800" dirty="0">
                <a:latin typeface="Arial"/>
              </a:rPr>
              <a:t>’</a:t>
            </a:r>
            <a:r>
              <a:rPr lang="fr-FR" sz="1800" dirty="0"/>
              <a:t>une difficulté absolue ou de 2 difficultés graves parmi une liste de 7 actes : toilette, habillage, alimentation, élimination, déplacement (dans le logement), réalisation de tâches multiples, maîtrise de son comportement.</a:t>
            </a:r>
          </a:p>
          <a:p>
            <a:pPr marL="457200" lvl="1" indent="0">
              <a:buClr>
                <a:srgbClr val="7AB51D"/>
              </a:buClr>
              <a:buNone/>
            </a:pPr>
            <a:endParaRPr lang="fr-FR" sz="1800" dirty="0"/>
          </a:p>
          <a:p>
            <a:pPr lvl="1">
              <a:buClr>
                <a:srgbClr val="7AB51D"/>
              </a:buClr>
            </a:pPr>
            <a:endParaRPr lang="fr-FR" sz="1800" dirty="0"/>
          </a:p>
          <a:p>
            <a:pPr lvl="1">
              <a:buClr>
                <a:srgbClr val="7AB51D"/>
              </a:buClr>
              <a:buFontTx/>
              <a:buNone/>
            </a:pPr>
            <a:r>
              <a:rPr lang="fr-FR" sz="1800" b="1" dirty="0"/>
              <a:t>OU</a:t>
            </a:r>
          </a:p>
          <a:p>
            <a:pPr lvl="1">
              <a:buClr>
                <a:srgbClr val="7AB51D"/>
              </a:buClr>
              <a:buFontTx/>
              <a:buNone/>
            </a:pPr>
            <a:endParaRPr lang="fr-FR" sz="1800" b="1" dirty="0"/>
          </a:p>
          <a:p>
            <a:pPr marL="457200" lvl="1" indent="0">
              <a:buClr>
                <a:srgbClr val="7AB51D"/>
              </a:buClr>
              <a:buNone/>
            </a:pPr>
            <a:r>
              <a:rPr lang="fr-FR" sz="1800" dirty="0"/>
              <a:t>2) À la constatation que le temps d’aide nécessaire apportée  par un aidant familial pour ces mêmes actes, ou au titre d</a:t>
            </a:r>
            <a:r>
              <a:rPr lang="fr-FR" sz="1800" dirty="0">
                <a:latin typeface="Arial"/>
              </a:rPr>
              <a:t>’</a:t>
            </a:r>
            <a:r>
              <a:rPr lang="fr-FR" sz="1800" dirty="0"/>
              <a:t>un besoin de surveillance, ou de soutien à l’autonomie atteint 45 minutes/jour</a:t>
            </a:r>
          </a:p>
          <a:p>
            <a:endParaRPr lang="fr-FR" dirty="0"/>
          </a:p>
        </p:txBody>
      </p:sp>
      <p:sp>
        <p:nvSpPr>
          <p:cNvPr id="2" name="Espace réservé du numéro de diapositive 1"/>
          <p:cNvSpPr>
            <a:spLocks noGrp="1"/>
          </p:cNvSpPr>
          <p:nvPr>
            <p:ph type="sldNum" sz="quarter" idx="12"/>
          </p:nvPr>
        </p:nvSpPr>
        <p:spPr/>
        <p:txBody>
          <a:bodyPr/>
          <a:lstStyle/>
          <a:p>
            <a:fld id="{C8100989-B75F-4602-84D8-19856CD6A586}" type="slidenum">
              <a:rPr lang="fr-FR" smtClean="0"/>
              <a:pPr/>
              <a:t>53</a:t>
            </a:fld>
            <a:endParaRPr lang="fr-FR" dirty="0"/>
          </a:p>
        </p:txBody>
      </p:sp>
    </p:spTree>
    <p:extLst>
      <p:ext uri="{BB962C8B-B14F-4D97-AF65-F5344CB8AC3E}">
        <p14:creationId xmlns:p14="http://schemas.microsoft.com/office/powerpoint/2010/main" val="1654117846"/>
      </p:ext>
    </p:extLst>
  </p:cSld>
  <p:clrMapOvr>
    <a:masterClrMapping/>
  </p:clrMapOvr>
  <p:transition spd="slow">
    <p:pull/>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0D3482-D7E6-1827-4842-182FDA2F02A4}"/>
              </a:ext>
            </a:extLst>
          </p:cNvPr>
          <p:cNvSpPr>
            <a:spLocks noGrp="1"/>
          </p:cNvSpPr>
          <p:nvPr>
            <p:ph type="title"/>
          </p:nvPr>
        </p:nvSpPr>
        <p:spPr/>
        <p:txBody>
          <a:bodyPr>
            <a:normAutofit fontScale="90000"/>
          </a:bodyPr>
          <a:lstStyle/>
          <a:p>
            <a:r>
              <a:rPr lang="fr-FR" sz="2400" dirty="0"/>
              <a:t>Éligibilité à l’élément 1 aides humaines Condition 1 : </a:t>
            </a:r>
            <a:br>
              <a:rPr lang="fr-FR" sz="2400" dirty="0"/>
            </a:br>
            <a:r>
              <a:rPr lang="fr-FR" sz="2400" dirty="0"/>
              <a:t>les 7 actes essentiels</a:t>
            </a:r>
          </a:p>
        </p:txBody>
      </p:sp>
      <p:sp>
        <p:nvSpPr>
          <p:cNvPr id="3" name="Espace réservé du contenu 2">
            <a:extLst>
              <a:ext uri="{FF2B5EF4-FFF2-40B4-BE49-F238E27FC236}">
                <a16:creationId xmlns:a16="http://schemas.microsoft.com/office/drawing/2014/main" id="{7F517FAD-D5FF-C9CB-277D-051C37AE96C6}"/>
              </a:ext>
            </a:extLst>
          </p:cNvPr>
          <p:cNvSpPr>
            <a:spLocks noGrp="1"/>
          </p:cNvSpPr>
          <p:nvPr>
            <p:ph idx="1"/>
          </p:nvPr>
        </p:nvSpPr>
        <p:spPr/>
        <p:txBody>
          <a:bodyPr>
            <a:normAutofit fontScale="77500" lnSpcReduction="20000"/>
          </a:bodyPr>
          <a:lstStyle/>
          <a:p>
            <a:pPr marL="0" indent="0" algn="just">
              <a:lnSpc>
                <a:spcPct val="107000"/>
              </a:lnSpc>
              <a:spcAft>
                <a:spcPts val="600"/>
              </a:spcAft>
              <a:buNone/>
            </a:pPr>
            <a:r>
              <a:rPr lang="fr-FR" b="1" dirty="0">
                <a:latin typeface="Calibri" panose="020F0502020204030204" pitchFamily="34" charset="0"/>
                <a:ea typeface="Calibri" panose="020F0502020204030204" pitchFamily="34" charset="0"/>
                <a:cs typeface="Calibri" panose="020F0502020204030204" pitchFamily="34" charset="0"/>
              </a:rPr>
              <a:t>La reconnaissance d’une difficulté absolue pour la réalisation d’un acte ou d’une difficulté grave pour la réalisation de deux actes parmi la liste de sept actes essentiels :</a:t>
            </a:r>
          </a:p>
          <a:p>
            <a:pPr marL="0" indent="0" algn="just">
              <a:lnSpc>
                <a:spcPct val="107000"/>
              </a:lnSpc>
              <a:spcAft>
                <a:spcPts val="600"/>
              </a:spcAft>
              <a:buNone/>
            </a:pPr>
            <a:r>
              <a:rPr lang="fr-FR" dirty="0">
                <a:latin typeface="Calibri" panose="020F0502020204030204" pitchFamily="34" charset="0"/>
                <a:ea typeface="Calibri" panose="020F0502020204030204" pitchFamily="34" charset="0"/>
                <a:cs typeface="Calibri" panose="020F0502020204030204" pitchFamily="34" charset="0"/>
              </a:rPr>
              <a:t>a) les 4 actes d’entretien personnel</a:t>
            </a:r>
          </a:p>
          <a:p>
            <a:pPr lvl="1" algn="just">
              <a:lnSpc>
                <a:spcPct val="107000"/>
              </a:lnSpc>
              <a:spcAft>
                <a:spcPts val="600"/>
              </a:spcAft>
              <a:buFont typeface="Courier New" panose="02070309020205020404" pitchFamily="49" charset="0"/>
              <a:buChar char="o"/>
            </a:pPr>
            <a:r>
              <a:rPr lang="fr-FR" dirty="0">
                <a:latin typeface="Calibri" panose="020F0502020204030204" pitchFamily="34" charset="0"/>
                <a:ea typeface="Calibri" panose="020F0502020204030204" pitchFamily="34" charset="0"/>
                <a:cs typeface="Calibri" panose="020F0502020204030204" pitchFamily="34" charset="0"/>
              </a:rPr>
              <a:t>Toilette : se laver, prendre soin de son corps</a:t>
            </a:r>
          </a:p>
          <a:p>
            <a:pPr lvl="1" algn="just">
              <a:lnSpc>
                <a:spcPct val="107000"/>
              </a:lnSpc>
              <a:spcAft>
                <a:spcPts val="600"/>
              </a:spcAft>
              <a:buFont typeface="Courier New" panose="02070309020205020404" pitchFamily="49" charset="0"/>
              <a:buChar char="o"/>
            </a:pPr>
            <a:r>
              <a:rPr lang="fr-FR" dirty="0">
                <a:latin typeface="Calibri" panose="020F0502020204030204" pitchFamily="34" charset="0"/>
                <a:ea typeface="Calibri" panose="020F0502020204030204" pitchFamily="34" charset="0"/>
                <a:cs typeface="Calibri" panose="020F0502020204030204" pitchFamily="34" charset="0"/>
              </a:rPr>
              <a:t>Habillage: s’habiller et s’habiller selon les circonstances</a:t>
            </a:r>
          </a:p>
          <a:p>
            <a:pPr lvl="1" algn="just">
              <a:lnSpc>
                <a:spcPct val="107000"/>
              </a:lnSpc>
              <a:spcAft>
                <a:spcPts val="600"/>
              </a:spcAft>
              <a:buFont typeface="Courier New" panose="02070309020205020404" pitchFamily="49" charset="0"/>
              <a:buChar char="o"/>
            </a:pPr>
            <a:r>
              <a:rPr lang="fr-FR" dirty="0">
                <a:latin typeface="Calibri" panose="020F0502020204030204" pitchFamily="34" charset="0"/>
                <a:ea typeface="Calibri" panose="020F0502020204030204" pitchFamily="34" charset="0"/>
                <a:cs typeface="Calibri" panose="020F0502020204030204" pitchFamily="34" charset="0"/>
              </a:rPr>
              <a:t>Alimentation : manger et boire, et le besoin d’accompagnement pour l’acte, </a:t>
            </a:r>
          </a:p>
          <a:p>
            <a:pPr lvl="1" algn="just">
              <a:lnSpc>
                <a:spcPct val="107000"/>
              </a:lnSpc>
              <a:spcAft>
                <a:spcPts val="600"/>
              </a:spcAft>
              <a:buFont typeface="Courier New" panose="02070309020205020404" pitchFamily="49" charset="0"/>
              <a:buChar char="o"/>
            </a:pPr>
            <a:r>
              <a:rPr lang="fr-FR" dirty="0">
                <a:latin typeface="Calibri" panose="020F0502020204030204" pitchFamily="34" charset="0"/>
                <a:ea typeface="Calibri" panose="020F0502020204030204" pitchFamily="34" charset="0"/>
                <a:cs typeface="Calibri" panose="020F0502020204030204" pitchFamily="34" charset="0"/>
              </a:rPr>
              <a:t>Elimination : assurer la continence et aller aux toilettes</a:t>
            </a:r>
          </a:p>
          <a:p>
            <a:pPr marL="0" indent="0" algn="just">
              <a:lnSpc>
                <a:spcPct val="107000"/>
              </a:lnSpc>
              <a:spcAft>
                <a:spcPts val="600"/>
              </a:spcAft>
              <a:buNone/>
            </a:pPr>
            <a:r>
              <a:rPr lang="fr-FR" dirty="0">
                <a:latin typeface="Calibri" panose="020F0502020204030204" pitchFamily="34" charset="0"/>
                <a:ea typeface="Calibri" panose="020F0502020204030204" pitchFamily="34" charset="0"/>
                <a:cs typeface="Calibri" panose="020F0502020204030204" pitchFamily="34" charset="0"/>
              </a:rPr>
              <a:t>b) les déplacements dans le logement, à l’extérieur exigés par des démarches liées au handicap de la personne et nécessitant la présence personnelle de celle-ci.</a:t>
            </a:r>
          </a:p>
          <a:p>
            <a:pPr marL="0" indent="0" algn="just">
              <a:lnSpc>
                <a:spcPct val="107000"/>
              </a:lnSpc>
              <a:spcAft>
                <a:spcPts val="600"/>
              </a:spcAft>
              <a:buNone/>
            </a:pPr>
            <a:r>
              <a:rPr lang="fr-FR" dirty="0">
                <a:latin typeface="Calibri" panose="020F0502020204030204" pitchFamily="34" charset="0"/>
                <a:ea typeface="Calibri" panose="020F0502020204030204" pitchFamily="34" charset="0"/>
                <a:cs typeface="Calibri" panose="020F0502020204030204" pitchFamily="34" charset="0"/>
              </a:rPr>
              <a:t>c) la maîtrise de son comportement (même définition que l’activité « maîtriser son comportement »</a:t>
            </a:r>
          </a:p>
          <a:p>
            <a:pPr marL="0" indent="0" algn="just">
              <a:lnSpc>
                <a:spcPct val="107000"/>
              </a:lnSpc>
              <a:spcAft>
                <a:spcPts val="600"/>
              </a:spcAft>
              <a:buNone/>
            </a:pPr>
            <a:r>
              <a:rPr lang="fr-FR" dirty="0">
                <a:latin typeface="Calibri" panose="020F0502020204030204" pitchFamily="34" charset="0"/>
                <a:ea typeface="Calibri" panose="020F0502020204030204" pitchFamily="34" charset="0"/>
                <a:cs typeface="Calibri" panose="020F0502020204030204" pitchFamily="34" charset="0"/>
              </a:rPr>
              <a:t>d) la réalisation de tâches multiples (même définition que l’activité « entreprendre des tâches multiples, plus </a:t>
            </a:r>
            <a:r>
              <a:rPr lang="fr-FR" sz="2400" b="0" i="1" dirty="0">
                <a:effectLst/>
                <a:latin typeface="Times New Roman" panose="02020603050405020304" pitchFamily="18" charset="0"/>
                <a:ea typeface="Times New Roman" panose="02020603050405020304" pitchFamily="18" charset="0"/>
              </a:rPr>
              <a:t>« Réaliser des tâches liées à la prise, l’organisation et l’effectivité des rendez-vous médicaux ».)</a:t>
            </a:r>
            <a:endParaRPr lang="fr-FR"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600"/>
              </a:spcAft>
            </a:pPr>
            <a:endParaRPr lang="fr-FR" sz="3200" dirty="0">
              <a:latin typeface="Calibri" panose="020F0502020204030204" pitchFamily="34" charset="0"/>
              <a:ea typeface="Calibri" panose="020F0502020204030204" pitchFamily="34" charset="0"/>
              <a:cs typeface="Calibri" panose="020F0502020204030204" pitchFamily="34" charset="0"/>
            </a:endParaRPr>
          </a:p>
          <a:p>
            <a:endParaRPr lang="fr-FR" dirty="0"/>
          </a:p>
        </p:txBody>
      </p:sp>
      <p:sp>
        <p:nvSpPr>
          <p:cNvPr id="4" name="Espace réservé du numéro de diapositive 3">
            <a:extLst>
              <a:ext uri="{FF2B5EF4-FFF2-40B4-BE49-F238E27FC236}">
                <a16:creationId xmlns:a16="http://schemas.microsoft.com/office/drawing/2014/main" id="{4551AAAE-3C62-93E1-543A-D4411B936BDC}"/>
              </a:ext>
            </a:extLst>
          </p:cNvPr>
          <p:cNvSpPr>
            <a:spLocks noGrp="1"/>
          </p:cNvSpPr>
          <p:nvPr>
            <p:ph type="sldNum" sz="quarter" idx="12"/>
          </p:nvPr>
        </p:nvSpPr>
        <p:spPr/>
        <p:txBody>
          <a:bodyPr/>
          <a:lstStyle/>
          <a:p>
            <a:fld id="{C8100989-B75F-4602-84D8-19856CD6A586}" type="slidenum">
              <a:rPr lang="fr-FR" smtClean="0"/>
              <a:pPr/>
              <a:t>54</a:t>
            </a:fld>
            <a:endParaRPr lang="fr-FR" dirty="0"/>
          </a:p>
        </p:txBody>
      </p:sp>
    </p:spTree>
    <p:extLst>
      <p:ext uri="{BB962C8B-B14F-4D97-AF65-F5344CB8AC3E}">
        <p14:creationId xmlns:p14="http://schemas.microsoft.com/office/powerpoint/2010/main" val="19713590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64E5A98-7CB0-9ED5-1440-AAD31C6F928F}"/>
              </a:ext>
            </a:extLst>
          </p:cNvPr>
          <p:cNvSpPr txBox="1">
            <a:spLocks/>
          </p:cNvSpPr>
          <p:nvPr/>
        </p:nvSpPr>
        <p:spPr>
          <a:xfrm>
            <a:off x="2484912" y="2184317"/>
            <a:ext cx="5005449" cy="1764384"/>
          </a:xfrm>
          <a:prstGeom prst="rect">
            <a:avLst/>
          </a:prstGeom>
          <a:solidFill>
            <a:srgbClr val="FFFF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100" dirty="0"/>
          </a:p>
          <a:p>
            <a:pPr marL="0" indent="0">
              <a:buNone/>
            </a:pPr>
            <a:r>
              <a:rPr lang="fr-FR" sz="2100" dirty="0"/>
              <a:t>Elaboration du plan d’aide PCH</a:t>
            </a:r>
          </a:p>
          <a:p>
            <a:pPr marL="0" indent="0">
              <a:buNone/>
            </a:pPr>
            <a:r>
              <a:rPr lang="fr-FR" sz="2100" dirty="0"/>
              <a:t>Quantification des temps d’aide humaine</a:t>
            </a:r>
          </a:p>
        </p:txBody>
      </p:sp>
    </p:spTree>
    <p:extLst>
      <p:ext uri="{BB962C8B-B14F-4D97-AF65-F5344CB8AC3E}">
        <p14:creationId xmlns:p14="http://schemas.microsoft.com/office/powerpoint/2010/main" val="26755324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4A9F4AB-DABB-4B7B-873E-05CE46658D1F}"/>
              </a:ext>
            </a:extLst>
          </p:cNvPr>
          <p:cNvSpPr/>
          <p:nvPr/>
        </p:nvSpPr>
        <p:spPr>
          <a:xfrm>
            <a:off x="7226300" y="4913849"/>
            <a:ext cx="1713418" cy="1067852"/>
          </a:xfrm>
          <a:prstGeom prst="rect">
            <a:avLst/>
          </a:prstGeom>
          <a:no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3BA38A9-8628-4967-9EDA-33980DB54123}"/>
              </a:ext>
            </a:extLst>
          </p:cNvPr>
          <p:cNvSpPr/>
          <p:nvPr/>
        </p:nvSpPr>
        <p:spPr>
          <a:xfrm>
            <a:off x="6581670" y="1767682"/>
            <a:ext cx="2198492" cy="902096"/>
          </a:xfrm>
          <a:prstGeom prst="rect">
            <a:avLst/>
          </a:prstGeom>
          <a:no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15C6BE-0124-4D12-A289-DB273889A71F}"/>
              </a:ext>
            </a:extLst>
          </p:cNvPr>
          <p:cNvSpPr/>
          <p:nvPr/>
        </p:nvSpPr>
        <p:spPr>
          <a:xfrm>
            <a:off x="143669" y="1268413"/>
            <a:ext cx="2770353" cy="720427"/>
          </a:xfrm>
          <a:prstGeom prst="rect">
            <a:avLst/>
          </a:prstGeom>
          <a:solidFill>
            <a:schemeClr val="bg1"/>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650" name="Titre 1"/>
          <p:cNvSpPr>
            <a:spLocks noGrp="1"/>
          </p:cNvSpPr>
          <p:nvPr>
            <p:ph type="title" idx="4294967295"/>
          </p:nvPr>
        </p:nvSpPr>
        <p:spPr>
          <a:xfrm>
            <a:off x="-215899" y="368774"/>
            <a:ext cx="8856662" cy="466958"/>
          </a:xfrm>
          <a:prstGeom prst="rect">
            <a:avLst/>
          </a:prstGeom>
        </p:spPr>
        <p:txBody>
          <a:bodyPr>
            <a:normAutofit fontScale="90000"/>
          </a:bodyPr>
          <a:lstStyle/>
          <a:p>
            <a:r>
              <a:rPr lang="fr-FR" altLang="fr-FR" sz="3200" dirty="0">
                <a:solidFill>
                  <a:srgbClr val="FDC500"/>
                </a:solidFill>
              </a:rPr>
              <a:t>	</a:t>
            </a:r>
            <a:r>
              <a:rPr lang="fr-FR" altLang="fr-FR" sz="2000" b="1" dirty="0">
                <a:latin typeface="Arial" panose="020B0604020202020204" pitchFamily="34" charset="0"/>
                <a:cs typeface="Arial" panose="020B0604020202020204" pitchFamily="34" charset="0"/>
              </a:rPr>
              <a:t>La PCH </a:t>
            </a:r>
            <a:r>
              <a:rPr lang="fr-FR" altLang="fr-FR" sz="2000" b="1" dirty="0">
                <a:solidFill>
                  <a:schemeClr val="tx1"/>
                </a:solidFill>
                <a:latin typeface="Arial" panose="020B0604020202020204" pitchFamily="34" charset="0"/>
                <a:cs typeface="Arial" panose="020B0604020202020204" pitchFamily="34" charset="0"/>
              </a:rPr>
              <a:t>Critères d’accès</a:t>
            </a:r>
          </a:p>
        </p:txBody>
      </p:sp>
      <p:sp>
        <p:nvSpPr>
          <p:cNvPr id="155651" name="Espace réservé du contenu 2"/>
          <p:cNvSpPr>
            <a:spLocks noGrp="1"/>
          </p:cNvSpPr>
          <p:nvPr>
            <p:ph idx="4294967295"/>
          </p:nvPr>
        </p:nvSpPr>
        <p:spPr>
          <a:xfrm>
            <a:off x="143669" y="1268413"/>
            <a:ext cx="8856662" cy="5589587"/>
          </a:xfrm>
          <a:prstGeom prst="rect">
            <a:avLst/>
          </a:prstGeom>
          <a:effectLst/>
        </p:spPr>
        <p:txBody>
          <a:bodyPr>
            <a:normAutofit fontScale="92500" lnSpcReduction="20000"/>
          </a:bodyPr>
          <a:lstStyle/>
          <a:p>
            <a:pPr marL="0" lvl="0" indent="0">
              <a:buNone/>
              <a:defRPr/>
            </a:pPr>
            <a:r>
              <a:rPr lang="fr-FR" altLang="fr-FR" sz="2000" b="1" dirty="0">
                <a:solidFill>
                  <a:srgbClr val="4F81BD"/>
                </a:solidFill>
                <a:latin typeface="Arial" panose="020B0604020202020204" pitchFamily="34" charset="0"/>
                <a:cs typeface="Arial" panose="020B0604020202020204" pitchFamily="34" charset="0"/>
              </a:rPr>
              <a:t>Eligibilité à la PCH</a:t>
            </a:r>
            <a:r>
              <a:rPr lang="fr-FR" altLang="fr-FR" dirty="0">
                <a:latin typeface="Arial" panose="020B0604020202020204" pitchFamily="34" charset="0"/>
                <a:cs typeface="Arial" panose="020B0604020202020204" pitchFamily="34" charset="0"/>
              </a:rPr>
              <a:t>									</a:t>
            </a:r>
          </a:p>
          <a:p>
            <a:pPr marL="0" lvl="0" indent="0">
              <a:buNone/>
              <a:defRPr/>
            </a:pPr>
            <a:r>
              <a:rPr lang="fr-FR" altLang="fr-FR" sz="2000" b="1" dirty="0">
                <a:latin typeface="Arial" panose="020B0604020202020204" pitchFamily="34" charset="0"/>
                <a:cs typeface="Arial" panose="020B0604020202020204" pitchFamily="34" charset="0"/>
              </a:rPr>
              <a:t>														</a:t>
            </a:r>
            <a:r>
              <a:rPr lang="fr-FR" altLang="fr-FR" sz="2000" dirty="0">
                <a:solidFill>
                  <a:srgbClr val="00B0F0"/>
                </a:solidFill>
                <a:latin typeface="Arial" panose="020B0604020202020204" pitchFamily="34" charset="0"/>
                <a:cs typeface="Arial" panose="020B0604020202020204" pitchFamily="34" charset="0"/>
              </a:rPr>
              <a:t>              </a:t>
            </a:r>
            <a:r>
              <a:rPr lang="fr-FR" altLang="fr-FR" sz="2000" b="1" dirty="0">
                <a:solidFill>
                  <a:srgbClr val="00B0F0"/>
                </a:solidFill>
                <a:latin typeface="Arial" panose="020B0604020202020204" pitchFamily="34" charset="0"/>
                <a:cs typeface="Arial" panose="020B0604020202020204" pitchFamily="34" charset="0"/>
              </a:rPr>
              <a:t> 	accès à l’aide </a:t>
            </a:r>
          </a:p>
          <a:p>
            <a:pPr marL="0" lvl="0" indent="0">
              <a:buNone/>
              <a:defRPr/>
            </a:pPr>
            <a:r>
              <a:rPr lang="fr-FR" altLang="fr-FR" sz="2000" dirty="0">
                <a:solidFill>
                  <a:srgbClr val="00B0F0"/>
                </a:solidFill>
                <a:latin typeface="Arial" panose="020B0604020202020204" pitchFamily="34" charset="0"/>
                <a:cs typeface="Arial" panose="020B0604020202020204" pitchFamily="34" charset="0"/>
              </a:rPr>
              <a:t>                                                                                                 humaine</a:t>
            </a:r>
            <a:r>
              <a:rPr lang="fr-FR" altLang="fr-FR" sz="2000" b="1" dirty="0">
                <a:solidFill>
                  <a:srgbClr val="00B0F0"/>
                </a:solidFill>
                <a:latin typeface="Arial" panose="020B0604020202020204" pitchFamily="34" charset="0"/>
                <a:cs typeface="Arial" panose="020B0604020202020204" pitchFamily="34" charset="0"/>
              </a:rPr>
              <a:t>														humaine</a:t>
            </a:r>
          </a:p>
          <a:p>
            <a:pPr marL="0" indent="0">
              <a:buNone/>
              <a:defRPr/>
            </a:pPr>
            <a:r>
              <a:rPr lang="fr-FR" altLang="fr-FR" dirty="0"/>
              <a:t>						</a:t>
            </a:r>
          </a:p>
          <a:p>
            <a:pPr>
              <a:defRPr/>
            </a:pPr>
            <a:endParaRPr lang="fr-FR" altLang="fr-FR" dirty="0"/>
          </a:p>
          <a:p>
            <a:pPr>
              <a:defRPr/>
            </a:pPr>
            <a:endParaRPr lang="fr-FR" altLang="fr-FR" dirty="0"/>
          </a:p>
          <a:p>
            <a:pPr>
              <a:defRPr/>
            </a:pPr>
            <a:endParaRPr lang="fr-FR" altLang="fr-FR" dirty="0"/>
          </a:p>
          <a:p>
            <a:pPr marL="0" indent="0">
              <a:buNone/>
              <a:defRPr/>
            </a:pPr>
            <a:endParaRPr lang="fr-FR" altLang="fr-FR" dirty="0"/>
          </a:p>
          <a:p>
            <a:pPr>
              <a:defRPr/>
            </a:pPr>
            <a:endParaRPr lang="fr-FR" altLang="fr-FR" dirty="0"/>
          </a:p>
          <a:p>
            <a:pPr marL="0" indent="0">
              <a:buFontTx/>
              <a:buNone/>
              <a:defRPr/>
            </a:pPr>
            <a:r>
              <a:rPr lang="fr-FR" altLang="fr-FR" dirty="0"/>
              <a:t>							</a:t>
            </a:r>
          </a:p>
          <a:p>
            <a:pPr marL="0" indent="0">
              <a:buFontTx/>
              <a:buNone/>
              <a:defRPr/>
            </a:pPr>
            <a:endParaRPr lang="fr-FR" altLang="fr-FR" dirty="0"/>
          </a:p>
          <a:p>
            <a:pPr marL="0" indent="0">
              <a:buFontTx/>
              <a:buNone/>
              <a:defRPr/>
            </a:pPr>
            <a:endParaRPr lang="fr-FR" altLang="fr-FR" dirty="0"/>
          </a:p>
          <a:p>
            <a:pPr marL="0" indent="0" algn="r">
              <a:buFontTx/>
              <a:buNone/>
              <a:defRPr/>
            </a:pPr>
            <a:endParaRPr lang="fr-FR" altLang="fr-FR" dirty="0"/>
          </a:p>
          <a:p>
            <a:pPr marL="0" indent="0" algn="r">
              <a:buFontTx/>
              <a:buNone/>
              <a:defRPr/>
            </a:pPr>
            <a:r>
              <a:rPr lang="fr-FR" altLang="fr-FR" dirty="0"/>
              <a:t>						</a:t>
            </a:r>
          </a:p>
        </p:txBody>
      </p:sp>
      <p:sp>
        <p:nvSpPr>
          <p:cNvPr id="155652" name="Espace réservé du numéro de diapositive 3"/>
          <p:cNvSpPr>
            <a:spLocks noGrp="1"/>
          </p:cNvSpPr>
          <p:nvPr>
            <p:ph type="sldNum" sz="quarter" idx="4294967295"/>
          </p:nvPr>
        </p:nvSpPr>
        <p:spPr>
          <a:xfrm>
            <a:off x="8640763" y="6237288"/>
            <a:ext cx="503237" cy="365125"/>
          </a:xfrm>
          <a:prstGeom prst="rect">
            <a:avLst/>
          </a:prstGeom>
          <a:noFill/>
        </p:spPr>
        <p:txBody>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Font typeface="Arial" charset="0"/>
              <a:buChar char="&gt;"/>
              <a:defRPr sz="22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E9DF7269-28DD-407F-8F6C-6DBDDCD5BD50}" type="slidenum">
              <a:rPr kumimoji="0" lang="fr-FR" altLang="fr-FR" sz="1200" b="0" i="0" u="none" strike="noStrike" kern="1200" cap="none" spc="0" normalizeH="0" baseline="0" noProof="0" smtClean="0">
                <a:ln>
                  <a:noFill/>
                </a:ln>
                <a:solidFill>
                  <a:prstClr val="white"/>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56</a:t>
            </a:fld>
            <a:endParaRPr kumimoji="0" lang="fr-FR" altLang="fr-FR" sz="1200" b="0" i="0" u="none" strike="noStrike" kern="1200" cap="none" spc="0" normalizeH="0" baseline="0" noProof="0">
              <a:ln>
                <a:noFill/>
              </a:ln>
              <a:solidFill>
                <a:prstClr val="white"/>
              </a:solidFill>
              <a:effectLst/>
              <a:uLnTx/>
              <a:uFillTx/>
              <a:latin typeface="Arial" charset="0"/>
              <a:ea typeface="+mn-ea"/>
              <a:cs typeface="Arial" charset="0"/>
            </a:endParaRPr>
          </a:p>
        </p:txBody>
      </p:sp>
      <p:grpSp>
        <p:nvGrpSpPr>
          <p:cNvPr id="10" name="Groupe 9">
            <a:extLst>
              <a:ext uri="{FF2B5EF4-FFF2-40B4-BE49-F238E27FC236}">
                <a16:creationId xmlns:a16="http://schemas.microsoft.com/office/drawing/2014/main" id="{447C2A3E-337E-406D-A81B-D62A590FD8F8}"/>
              </a:ext>
            </a:extLst>
          </p:cNvPr>
          <p:cNvGrpSpPr/>
          <p:nvPr/>
        </p:nvGrpSpPr>
        <p:grpSpPr>
          <a:xfrm>
            <a:off x="1536700" y="1988840"/>
            <a:ext cx="7484886" cy="4316326"/>
            <a:chOff x="1536700" y="1988840"/>
            <a:chExt cx="7484886" cy="4316326"/>
          </a:xfrm>
        </p:grpSpPr>
        <p:sp>
          <p:nvSpPr>
            <p:cNvPr id="5" name="Ellipse 4"/>
            <p:cNvSpPr/>
            <p:nvPr/>
          </p:nvSpPr>
          <p:spPr>
            <a:xfrm>
              <a:off x="1536700" y="2201478"/>
              <a:ext cx="5689600" cy="4103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mn-lt"/>
                <a:ea typeface="+mn-ea"/>
                <a:cs typeface="+mn-cs"/>
              </a:endParaRPr>
            </a:p>
          </p:txBody>
        </p:sp>
        <p:cxnSp>
          <p:nvCxnSpPr>
            <p:cNvPr id="3" name="Connecteur droit avec flèche 2"/>
            <p:cNvCxnSpPr>
              <a:cxnSpLocks/>
            </p:cNvCxnSpPr>
            <p:nvPr/>
          </p:nvCxnSpPr>
          <p:spPr>
            <a:xfrm>
              <a:off x="1809345" y="1988840"/>
              <a:ext cx="835964" cy="6809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Ellipse 6"/>
            <p:cNvSpPr/>
            <p:nvPr/>
          </p:nvSpPr>
          <p:spPr>
            <a:xfrm>
              <a:off x="2556346" y="2997200"/>
              <a:ext cx="2879725" cy="259238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70C0"/>
                </a:solidFill>
                <a:effectLst/>
                <a:uLnTx/>
                <a:uFillTx/>
                <a:latin typeface="+mn-lt"/>
                <a:ea typeface="+mn-ea"/>
                <a:cs typeface="+mn-cs"/>
              </a:endParaRPr>
            </a:p>
          </p:txBody>
        </p:sp>
        <p:cxnSp>
          <p:nvCxnSpPr>
            <p:cNvPr id="4" name="Connecteur droit avec flèche 3"/>
            <p:cNvCxnSpPr>
              <a:cxnSpLocks/>
            </p:cNvCxnSpPr>
            <p:nvPr/>
          </p:nvCxnSpPr>
          <p:spPr>
            <a:xfrm flipH="1">
              <a:off x="5003802" y="2393004"/>
              <a:ext cx="1328904" cy="11074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Ellipse 8"/>
            <p:cNvSpPr/>
            <p:nvPr/>
          </p:nvSpPr>
          <p:spPr>
            <a:xfrm>
              <a:off x="3924300" y="4005263"/>
              <a:ext cx="914400"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mn-lt"/>
                <a:ea typeface="+mn-ea"/>
                <a:cs typeface="+mn-cs"/>
              </a:endParaRPr>
            </a:p>
          </p:txBody>
        </p:sp>
        <p:cxnSp>
          <p:nvCxnSpPr>
            <p:cNvPr id="11" name="Connecteur droit avec flèche 10"/>
            <p:cNvCxnSpPr/>
            <p:nvPr/>
          </p:nvCxnSpPr>
          <p:spPr>
            <a:xfrm flipH="1" flipV="1">
              <a:off x="4716464" y="4581526"/>
              <a:ext cx="2375816" cy="7916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2D8E9226-BF09-4324-90EB-871855731B8E}"/>
                </a:ext>
              </a:extLst>
            </p:cNvPr>
            <p:cNvSpPr txBox="1"/>
            <p:nvPr/>
          </p:nvSpPr>
          <p:spPr>
            <a:xfrm>
              <a:off x="7254389" y="4581526"/>
              <a:ext cx="1767197" cy="1015663"/>
            </a:xfrm>
            <a:prstGeom prst="rect">
              <a:avLst/>
            </a:prstGeom>
            <a:solidFill>
              <a:schemeClr val="tx1"/>
            </a:solidFill>
          </p:spPr>
          <p:txBody>
            <a:bodyPr wrap="square" rtlCol="0">
              <a:spAutoFit/>
            </a:bodyPr>
            <a:lstStyle/>
            <a:p>
              <a:r>
                <a:rPr lang="fr-FR" sz="2000" b="1" dirty="0">
                  <a:solidFill>
                    <a:srgbClr val="FFFF00"/>
                  </a:solidFill>
                  <a:latin typeface="Arial" panose="020B0604020202020204" pitchFamily="34" charset="0"/>
                  <a:cs typeface="Arial" panose="020B0604020202020204" pitchFamily="34" charset="0"/>
                </a:rPr>
                <a:t>Eligibilité à la surveillance</a:t>
              </a:r>
            </a:p>
          </p:txBody>
        </p:sp>
      </p:grpSp>
      <p:sp>
        <p:nvSpPr>
          <p:cNvPr id="13" name="Ellipse 12">
            <a:extLst>
              <a:ext uri="{FF2B5EF4-FFF2-40B4-BE49-F238E27FC236}">
                <a16:creationId xmlns:a16="http://schemas.microsoft.com/office/drawing/2014/main" id="{48C69C83-8147-4A60-A4E6-80A5A8DCE382}"/>
              </a:ext>
            </a:extLst>
          </p:cNvPr>
          <p:cNvSpPr/>
          <p:nvPr/>
        </p:nvSpPr>
        <p:spPr>
          <a:xfrm>
            <a:off x="4248020" y="3609976"/>
            <a:ext cx="743579" cy="935038"/>
          </a:xfrm>
          <a:prstGeom prst="ellipse">
            <a:avLst/>
          </a:prstGeom>
          <a:solidFill>
            <a:schemeClr val="accent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ZoneTexte 17">
            <a:extLst>
              <a:ext uri="{FF2B5EF4-FFF2-40B4-BE49-F238E27FC236}">
                <a16:creationId xmlns:a16="http://schemas.microsoft.com/office/drawing/2014/main" id="{7E628323-F3F6-4033-9258-D8CC4009D51B}"/>
              </a:ext>
            </a:extLst>
          </p:cNvPr>
          <p:cNvSpPr txBox="1"/>
          <p:nvPr/>
        </p:nvSpPr>
        <p:spPr>
          <a:xfrm>
            <a:off x="7343898" y="3197395"/>
            <a:ext cx="1767197" cy="1015663"/>
          </a:xfrm>
          <a:prstGeom prst="rect">
            <a:avLst/>
          </a:prstGeom>
          <a:solidFill>
            <a:schemeClr val="tx1"/>
          </a:solidFill>
        </p:spPr>
        <p:txBody>
          <a:bodyPr wrap="square" rtlCol="0">
            <a:spAutoFit/>
          </a:bodyPr>
          <a:lstStyle/>
          <a:p>
            <a:r>
              <a:rPr lang="fr-FR" sz="2000" b="1" dirty="0">
                <a:solidFill>
                  <a:srgbClr val="FFFF00"/>
                </a:solidFill>
                <a:latin typeface="Arial" panose="020B0604020202020204" pitchFamily="34" charset="0"/>
                <a:cs typeface="Arial" panose="020B0604020202020204" pitchFamily="34" charset="0"/>
              </a:rPr>
              <a:t>Eligibilité au soutien à l’autonomie</a:t>
            </a:r>
          </a:p>
        </p:txBody>
      </p:sp>
      <p:cxnSp>
        <p:nvCxnSpPr>
          <p:cNvPr id="16" name="Connecteur droit avec flèche 15">
            <a:extLst>
              <a:ext uri="{FF2B5EF4-FFF2-40B4-BE49-F238E27FC236}">
                <a16:creationId xmlns:a16="http://schemas.microsoft.com/office/drawing/2014/main" id="{0EC55F7A-8790-4C86-A8FB-6130A302BEFA}"/>
              </a:ext>
            </a:extLst>
          </p:cNvPr>
          <p:cNvCxnSpPr/>
          <p:nvPr/>
        </p:nvCxnSpPr>
        <p:spPr>
          <a:xfrm flipH="1">
            <a:off x="4716464" y="3429000"/>
            <a:ext cx="2521352" cy="512427"/>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09653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429EED-5138-DE81-68F5-515418620DE4}"/>
              </a:ext>
            </a:extLst>
          </p:cNvPr>
          <p:cNvSpPr>
            <a:spLocks noGrp="1"/>
          </p:cNvSpPr>
          <p:nvPr>
            <p:ph type="title"/>
          </p:nvPr>
        </p:nvSpPr>
        <p:spPr/>
        <p:txBody>
          <a:bodyPr>
            <a:normAutofit/>
          </a:bodyPr>
          <a:lstStyle/>
          <a:p>
            <a:r>
              <a:rPr lang="fr-FR" sz="2400" dirty="0"/>
              <a:t>Attribution des temps d’aide : L’élaboration du plan d’aide</a:t>
            </a:r>
          </a:p>
        </p:txBody>
      </p:sp>
      <p:sp>
        <p:nvSpPr>
          <p:cNvPr id="3" name="Espace réservé du contenu 2">
            <a:extLst>
              <a:ext uri="{FF2B5EF4-FFF2-40B4-BE49-F238E27FC236}">
                <a16:creationId xmlns:a16="http://schemas.microsoft.com/office/drawing/2014/main" id="{4A313630-D5E8-70D9-5BFF-6F727B9652D3}"/>
              </a:ext>
            </a:extLst>
          </p:cNvPr>
          <p:cNvSpPr>
            <a:spLocks noGrp="1"/>
          </p:cNvSpPr>
          <p:nvPr>
            <p:ph idx="1"/>
          </p:nvPr>
        </p:nvSpPr>
        <p:spPr>
          <a:xfrm>
            <a:off x="457200" y="1052736"/>
            <a:ext cx="8435280" cy="5184577"/>
          </a:xfrm>
        </p:spPr>
        <p:txBody>
          <a:bodyPr>
            <a:normAutofit/>
          </a:bodyPr>
          <a:lstStyle/>
          <a:p>
            <a:pPr marL="0" indent="0">
              <a:buNone/>
            </a:pPr>
            <a:r>
              <a:rPr lang="fr-FR" sz="1800" b="0" dirty="0"/>
              <a:t>Une fois l’éligibilité à l’aide humaine établie, l’équipe MDPH détermine les besoins d’aide humaine et élabore le plan d’aide.</a:t>
            </a:r>
          </a:p>
          <a:p>
            <a:pPr marL="0" indent="0">
              <a:buNone/>
            </a:pPr>
            <a:r>
              <a:rPr lang="fr-FR" sz="1800" dirty="0"/>
              <a:t>La détermination des besoins ne se fait pas en fonction de la capacité fonctionnelle mais à partir de la réalisation effective des activités, en situation de vie réelle.</a:t>
            </a:r>
          </a:p>
          <a:p>
            <a:pPr marL="0" indent="0">
              <a:buNone/>
            </a:pPr>
            <a:endParaRPr lang="fr-FR" sz="2000" b="0" dirty="0"/>
          </a:p>
        </p:txBody>
      </p:sp>
      <p:sp>
        <p:nvSpPr>
          <p:cNvPr id="4" name="Espace réservé du numéro de diapositive 3">
            <a:extLst>
              <a:ext uri="{FF2B5EF4-FFF2-40B4-BE49-F238E27FC236}">
                <a16:creationId xmlns:a16="http://schemas.microsoft.com/office/drawing/2014/main" id="{EE561AC6-0125-6653-5FBF-1C08F9C8DAB7}"/>
              </a:ext>
            </a:extLst>
          </p:cNvPr>
          <p:cNvSpPr>
            <a:spLocks noGrp="1"/>
          </p:cNvSpPr>
          <p:nvPr>
            <p:ph type="sldNum" sz="quarter" idx="12"/>
          </p:nvPr>
        </p:nvSpPr>
        <p:spPr/>
        <p:txBody>
          <a:bodyPr/>
          <a:lstStyle/>
          <a:p>
            <a:fld id="{C8100989-B75F-4602-84D8-19856CD6A586}" type="slidenum">
              <a:rPr lang="fr-FR" smtClean="0"/>
              <a:pPr/>
              <a:t>57</a:t>
            </a:fld>
            <a:endParaRPr lang="fr-FR" dirty="0"/>
          </a:p>
        </p:txBody>
      </p:sp>
      <p:pic>
        <p:nvPicPr>
          <p:cNvPr id="5" name="Image 4">
            <a:extLst>
              <a:ext uri="{FF2B5EF4-FFF2-40B4-BE49-F238E27FC236}">
                <a16:creationId xmlns:a16="http://schemas.microsoft.com/office/drawing/2014/main" id="{265EB85F-39B2-7568-D7C7-0B5EF807239C}"/>
              </a:ext>
            </a:extLst>
          </p:cNvPr>
          <p:cNvPicPr>
            <a:picLocks noChangeAspect="1"/>
          </p:cNvPicPr>
          <p:nvPr/>
        </p:nvPicPr>
        <p:blipFill>
          <a:blip r:embed="rId2"/>
          <a:stretch>
            <a:fillRect/>
          </a:stretch>
        </p:blipFill>
        <p:spPr>
          <a:xfrm>
            <a:off x="755576" y="2631827"/>
            <a:ext cx="6730567" cy="3816424"/>
          </a:xfrm>
          <a:prstGeom prst="rect">
            <a:avLst/>
          </a:prstGeom>
        </p:spPr>
      </p:pic>
      <p:sp>
        <p:nvSpPr>
          <p:cNvPr id="6" name="ZoneTexte 5">
            <a:extLst>
              <a:ext uri="{FF2B5EF4-FFF2-40B4-BE49-F238E27FC236}">
                <a16:creationId xmlns:a16="http://schemas.microsoft.com/office/drawing/2014/main" id="{8457697F-5564-1E7E-87E9-80AF35976B9A}"/>
              </a:ext>
            </a:extLst>
          </p:cNvPr>
          <p:cNvSpPr txBox="1"/>
          <p:nvPr/>
        </p:nvSpPr>
        <p:spPr>
          <a:xfrm rot="19724133">
            <a:off x="6821397" y="3245164"/>
            <a:ext cx="1083740" cy="369332"/>
          </a:xfrm>
          <a:prstGeom prst="rect">
            <a:avLst/>
          </a:prstGeom>
          <a:noFill/>
        </p:spPr>
        <p:txBody>
          <a:bodyPr wrap="square" rtlCol="0">
            <a:spAutoFit/>
          </a:bodyPr>
          <a:lstStyle/>
          <a:p>
            <a:r>
              <a:rPr lang="da-DK" b="1" dirty="0">
                <a:solidFill>
                  <a:srgbClr val="002060"/>
                </a:solidFill>
              </a:rPr>
              <a:t>Eligibilité</a:t>
            </a:r>
          </a:p>
        </p:txBody>
      </p:sp>
      <p:sp>
        <p:nvSpPr>
          <p:cNvPr id="8" name="ZoneTexte 7">
            <a:extLst>
              <a:ext uri="{FF2B5EF4-FFF2-40B4-BE49-F238E27FC236}">
                <a16:creationId xmlns:a16="http://schemas.microsoft.com/office/drawing/2014/main" id="{1F377727-E85A-CC6E-3A1A-199BC36838D7}"/>
              </a:ext>
            </a:extLst>
          </p:cNvPr>
          <p:cNvSpPr txBox="1"/>
          <p:nvPr/>
        </p:nvSpPr>
        <p:spPr>
          <a:xfrm>
            <a:off x="7236296" y="4906384"/>
            <a:ext cx="1656184" cy="940478"/>
          </a:xfrm>
          <a:prstGeom prst="rect">
            <a:avLst/>
          </a:prstGeom>
          <a:noFill/>
        </p:spPr>
        <p:txBody>
          <a:bodyPr wrap="square">
            <a:spAutoFit/>
          </a:bodyPr>
          <a:lstStyle/>
          <a:p>
            <a:r>
              <a:rPr lang="da-DK" b="1" dirty="0" err="1">
                <a:solidFill>
                  <a:srgbClr val="002060"/>
                </a:solidFill>
              </a:rPr>
              <a:t>Détermination</a:t>
            </a:r>
            <a:r>
              <a:rPr lang="da-DK" b="1" dirty="0">
                <a:solidFill>
                  <a:srgbClr val="002060"/>
                </a:solidFill>
              </a:rPr>
              <a:t> </a:t>
            </a:r>
          </a:p>
          <a:p>
            <a:r>
              <a:rPr lang="da-DK" b="1" dirty="0">
                <a:solidFill>
                  <a:srgbClr val="002060"/>
                </a:solidFill>
              </a:rPr>
              <a:t>des </a:t>
            </a:r>
            <a:r>
              <a:rPr lang="da-DK" b="1" dirty="0" err="1">
                <a:solidFill>
                  <a:srgbClr val="002060"/>
                </a:solidFill>
              </a:rPr>
              <a:t>temps</a:t>
            </a:r>
            <a:r>
              <a:rPr lang="da-DK" b="1" dirty="0">
                <a:solidFill>
                  <a:srgbClr val="002060"/>
                </a:solidFill>
              </a:rPr>
              <a:t> </a:t>
            </a:r>
          </a:p>
          <a:p>
            <a:r>
              <a:rPr lang="da-DK" b="1" dirty="0" err="1">
                <a:solidFill>
                  <a:srgbClr val="002060"/>
                </a:solidFill>
              </a:rPr>
              <a:t>d’aide</a:t>
            </a:r>
            <a:r>
              <a:rPr lang="da-DK" b="1" dirty="0">
                <a:solidFill>
                  <a:srgbClr val="002060"/>
                </a:solidFill>
              </a:rPr>
              <a:t> </a:t>
            </a:r>
            <a:r>
              <a:rPr lang="da-DK" b="1" dirty="0" err="1">
                <a:solidFill>
                  <a:srgbClr val="002060"/>
                </a:solidFill>
              </a:rPr>
              <a:t>humaine</a:t>
            </a:r>
            <a:endParaRPr lang="da-DK" b="1" dirty="0">
              <a:solidFill>
                <a:srgbClr val="002060"/>
              </a:solidFill>
            </a:endParaRPr>
          </a:p>
        </p:txBody>
      </p:sp>
    </p:spTree>
    <p:extLst>
      <p:ext uri="{BB962C8B-B14F-4D97-AF65-F5344CB8AC3E}">
        <p14:creationId xmlns:p14="http://schemas.microsoft.com/office/powerpoint/2010/main" val="5436255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16BC91-D6B2-C77C-2C08-8D12A33D1CBB}"/>
              </a:ext>
            </a:extLst>
          </p:cNvPr>
          <p:cNvSpPr>
            <a:spLocks noGrp="1"/>
          </p:cNvSpPr>
          <p:nvPr>
            <p:ph type="title"/>
          </p:nvPr>
        </p:nvSpPr>
        <p:spPr/>
        <p:txBody>
          <a:bodyPr>
            <a:normAutofit/>
          </a:bodyPr>
          <a:lstStyle/>
          <a:p>
            <a:r>
              <a:rPr lang="fr-FR" sz="2400" dirty="0"/>
              <a:t>Les modalités de l’aide humaine (annexe 2-5)</a:t>
            </a:r>
          </a:p>
        </p:txBody>
      </p:sp>
      <p:sp>
        <p:nvSpPr>
          <p:cNvPr id="3" name="Espace réservé du contenu 2">
            <a:extLst>
              <a:ext uri="{FF2B5EF4-FFF2-40B4-BE49-F238E27FC236}">
                <a16:creationId xmlns:a16="http://schemas.microsoft.com/office/drawing/2014/main" id="{BB5F362F-CB77-2BF4-5C08-9A4DB8665FB6}"/>
              </a:ext>
            </a:extLst>
          </p:cNvPr>
          <p:cNvSpPr>
            <a:spLocks noGrp="1"/>
          </p:cNvSpPr>
          <p:nvPr>
            <p:ph idx="1"/>
          </p:nvPr>
        </p:nvSpPr>
        <p:spPr/>
        <p:txBody>
          <a:bodyPr/>
          <a:lstStyle/>
          <a:p>
            <a:endParaRPr lang="fr-FR" dirty="0"/>
          </a:p>
          <a:p>
            <a:endParaRPr lang="fr-FR" dirty="0"/>
          </a:p>
          <a:p>
            <a:endParaRPr lang="fr-FR" dirty="0"/>
          </a:p>
        </p:txBody>
      </p:sp>
      <p:sp>
        <p:nvSpPr>
          <p:cNvPr id="4" name="Espace réservé du numéro de diapositive 3">
            <a:extLst>
              <a:ext uri="{FF2B5EF4-FFF2-40B4-BE49-F238E27FC236}">
                <a16:creationId xmlns:a16="http://schemas.microsoft.com/office/drawing/2014/main" id="{B59447ED-4A42-3BA9-455E-2A97E75E5345}"/>
              </a:ext>
            </a:extLst>
          </p:cNvPr>
          <p:cNvSpPr>
            <a:spLocks noGrp="1"/>
          </p:cNvSpPr>
          <p:nvPr>
            <p:ph type="sldNum" sz="quarter" idx="12"/>
          </p:nvPr>
        </p:nvSpPr>
        <p:spPr/>
        <p:txBody>
          <a:bodyPr/>
          <a:lstStyle/>
          <a:p>
            <a:fld id="{C8100989-B75F-4602-84D8-19856CD6A586}" type="slidenum">
              <a:rPr lang="fr-FR" smtClean="0"/>
              <a:pPr/>
              <a:t>58</a:t>
            </a:fld>
            <a:endParaRPr lang="fr-FR" dirty="0"/>
          </a:p>
        </p:txBody>
      </p:sp>
      <p:sp>
        <p:nvSpPr>
          <p:cNvPr id="5" name="Espace réservé du contenu 3">
            <a:extLst>
              <a:ext uri="{FF2B5EF4-FFF2-40B4-BE49-F238E27FC236}">
                <a16:creationId xmlns:a16="http://schemas.microsoft.com/office/drawing/2014/main" id="{C465A279-A7E5-F2F3-AC51-AD112844C0C8}"/>
              </a:ext>
            </a:extLst>
          </p:cNvPr>
          <p:cNvSpPr txBox="1">
            <a:spLocks/>
          </p:cNvSpPr>
          <p:nvPr/>
        </p:nvSpPr>
        <p:spPr>
          <a:xfrm>
            <a:off x="623454" y="1340767"/>
            <a:ext cx="8229600" cy="485740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Clr>
                <a:srgbClr val="0070C0"/>
              </a:buClr>
              <a:buFont typeface="Wingdings" pitchFamily="2" charset="2"/>
              <a:buChar char="§"/>
              <a:defRPr sz="2200" b="1" kern="1200">
                <a:solidFill>
                  <a:schemeClr val="tx1"/>
                </a:solidFill>
                <a:latin typeface="Arial Narrow" pitchFamily="34" charset="0"/>
                <a:ea typeface="+mn-ea"/>
                <a:cs typeface="+mn-cs"/>
              </a:defRPr>
            </a:lvl1pPr>
            <a:lvl2pPr marL="742950" indent="-285750" algn="l" defTabSz="914400" rtl="0" eaLnBrk="1" latinLnBrk="0" hangingPunct="1">
              <a:spcBef>
                <a:spcPct val="20000"/>
              </a:spcBef>
              <a:buClr>
                <a:srgbClr val="0070C0"/>
              </a:buClr>
              <a:buFont typeface="Arial" pitchFamily="34" charset="0"/>
              <a:buChar char="–"/>
              <a:defRPr sz="1900" kern="1200">
                <a:solidFill>
                  <a:schemeClr val="tx1"/>
                </a:solidFill>
                <a:latin typeface="Arial Narrow" pitchFamily="34" charset="0"/>
                <a:ea typeface="+mn-ea"/>
                <a:cs typeface="+mn-cs"/>
              </a:defRPr>
            </a:lvl2pPr>
            <a:lvl3pPr marL="1143000" indent="-228600" algn="l" defTabSz="914400" rtl="0" eaLnBrk="1" latinLnBrk="0" hangingPunct="1">
              <a:spcBef>
                <a:spcPct val="20000"/>
              </a:spcBef>
              <a:buClr>
                <a:srgbClr val="0070C0"/>
              </a:buClr>
              <a:buFont typeface="Wingdings" pitchFamily="2" charset="2"/>
              <a:buChar char="§"/>
              <a:defRPr sz="1700" kern="1200">
                <a:solidFill>
                  <a:schemeClr val="tx1"/>
                </a:solidFill>
                <a:latin typeface="Arial Narrow" pitchFamily="34" charset="0"/>
                <a:ea typeface="+mn-ea"/>
                <a:cs typeface="+mn-cs"/>
              </a:defRPr>
            </a:lvl3pPr>
            <a:lvl4pPr marL="1600200" indent="-228600" algn="l" defTabSz="914400" rtl="0" eaLnBrk="1" latinLnBrk="0" hangingPunct="1">
              <a:spcBef>
                <a:spcPct val="20000"/>
              </a:spcBef>
              <a:buClr>
                <a:srgbClr val="0070C0"/>
              </a:buClr>
              <a:buFont typeface="Arial" pitchFamily="34" charset="0"/>
              <a:buChar char="–"/>
              <a:defRPr sz="1600" kern="1200">
                <a:solidFill>
                  <a:schemeClr val="tx1"/>
                </a:solidFill>
                <a:latin typeface="Arial Narrow" pitchFamily="34" charset="0"/>
                <a:ea typeface="+mn-ea"/>
                <a:cs typeface="+mn-cs"/>
              </a:defRPr>
            </a:lvl4pPr>
            <a:lvl5pPr marL="2057400" indent="-228600" algn="l" defTabSz="914400" rtl="0" eaLnBrk="1" latinLnBrk="0" hangingPunct="1">
              <a:spcBef>
                <a:spcPct val="20000"/>
              </a:spcBef>
              <a:buClr>
                <a:srgbClr val="0070C0"/>
              </a:buClr>
              <a:buFont typeface="Wingdings" pitchFamily="2" charset="2"/>
              <a:buChar char="§"/>
              <a:defRPr sz="16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ct val="0"/>
              </a:spcAft>
              <a:buClr>
                <a:srgbClr val="5AAB45"/>
              </a:buClr>
              <a:buFont typeface="Wingdings" pitchFamily="2" charset="2"/>
              <a:buNone/>
            </a:pPr>
            <a:r>
              <a:rPr lang="fr-FR" altLang="fr-FR" dirty="0">
                <a:solidFill>
                  <a:prstClr val="black"/>
                </a:solidFill>
                <a:latin typeface="Arial" panose="020B0604020202020204" pitchFamily="34" charset="0"/>
                <a:cs typeface="Arial" panose="020B0604020202020204" pitchFamily="34" charset="0"/>
              </a:rPr>
              <a:t>L’aide humaine apportée </a:t>
            </a:r>
            <a:r>
              <a:rPr lang="fr-FR" altLang="fr-FR" dirty="0">
                <a:latin typeface="Arial" panose="020B0604020202020204" pitchFamily="34" charset="0"/>
                <a:cs typeface="Arial" panose="020B0604020202020204" pitchFamily="34" charset="0"/>
              </a:rPr>
              <a:t>peut revêtir les modalités suivantes :</a:t>
            </a:r>
          </a:p>
          <a:p>
            <a:pPr marL="0" indent="0" fontAlgn="base">
              <a:spcAft>
                <a:spcPct val="0"/>
              </a:spcAft>
              <a:buClr>
                <a:srgbClr val="5AAB45"/>
              </a:buClr>
              <a:buFont typeface="Wingdings" pitchFamily="2" charset="2"/>
              <a:buNone/>
            </a:pPr>
            <a:endParaRPr lang="fr-FR" altLang="fr-FR" dirty="0">
              <a:latin typeface="Arial" panose="020B0604020202020204" pitchFamily="34" charset="0"/>
              <a:cs typeface="Arial" panose="020B0604020202020204" pitchFamily="34" charset="0"/>
            </a:endParaRPr>
          </a:p>
          <a:p>
            <a:pPr marL="285750" lvl="1" fontAlgn="base">
              <a:spcAft>
                <a:spcPct val="0"/>
              </a:spcAft>
              <a:buClr>
                <a:srgbClr val="5AAB45"/>
              </a:buClr>
              <a:buFont typeface="Arial" pitchFamily="34" charset="0"/>
              <a:buChar char="•"/>
            </a:pPr>
            <a:r>
              <a:rPr lang="fr-FR" altLang="fr-FR" sz="2300" b="1" dirty="0">
                <a:latin typeface="Arial" panose="020B0604020202020204" pitchFamily="34" charset="0"/>
                <a:cs typeface="Arial" panose="020B0604020202020204" pitchFamily="34" charset="0"/>
              </a:rPr>
              <a:t>Suppléance partielle </a:t>
            </a:r>
            <a:r>
              <a:rPr lang="fr-FR" altLang="fr-FR" sz="2300" dirty="0">
                <a:latin typeface="Arial" panose="020B0604020202020204" pitchFamily="34" charset="0"/>
                <a:cs typeface="Arial" panose="020B0604020202020204" pitchFamily="34" charset="0"/>
              </a:rPr>
              <a:t>: lorsque la personne peut réaliser une partie de l’activité mais a besoin d’aide pour l’effectuer complètement</a:t>
            </a:r>
          </a:p>
          <a:p>
            <a:pPr marL="285750" lvl="1" fontAlgn="base">
              <a:spcAft>
                <a:spcPct val="0"/>
              </a:spcAft>
              <a:buClr>
                <a:srgbClr val="5AAB45"/>
              </a:buClr>
              <a:buFont typeface="Arial" pitchFamily="34" charset="0"/>
              <a:buChar char="•"/>
            </a:pPr>
            <a:endParaRPr lang="fr-FR" altLang="fr-FR" sz="2300" dirty="0">
              <a:latin typeface="Arial" panose="020B0604020202020204" pitchFamily="34" charset="0"/>
              <a:cs typeface="Arial" panose="020B0604020202020204" pitchFamily="34" charset="0"/>
            </a:endParaRPr>
          </a:p>
          <a:p>
            <a:pPr marL="285750" lvl="1" fontAlgn="base">
              <a:spcAft>
                <a:spcPct val="0"/>
              </a:spcAft>
              <a:buClr>
                <a:srgbClr val="5AAB45"/>
              </a:buClr>
              <a:buFont typeface="Arial" pitchFamily="34" charset="0"/>
              <a:buChar char="•"/>
            </a:pPr>
            <a:r>
              <a:rPr lang="fr-FR" altLang="fr-FR" sz="2300" b="1" dirty="0">
                <a:latin typeface="Arial" panose="020B0604020202020204" pitchFamily="34" charset="0"/>
                <a:cs typeface="Arial" panose="020B0604020202020204" pitchFamily="34" charset="0"/>
              </a:rPr>
              <a:t>Suppléance complète </a:t>
            </a:r>
            <a:r>
              <a:rPr lang="fr-FR" altLang="fr-FR" sz="2300" dirty="0">
                <a:latin typeface="Arial" panose="020B0604020202020204" pitchFamily="34" charset="0"/>
                <a:cs typeface="Arial" panose="020B0604020202020204" pitchFamily="34" charset="0"/>
              </a:rPr>
              <a:t>: lorsque </a:t>
            </a:r>
            <a:r>
              <a:rPr lang="fr-FR" altLang="fr-FR" sz="2300" dirty="0">
                <a:solidFill>
                  <a:prstClr val="black"/>
                </a:solidFill>
                <a:latin typeface="Arial" panose="020B0604020202020204" pitchFamily="34" charset="0"/>
                <a:cs typeface="Arial" panose="020B0604020202020204" pitchFamily="34" charset="0"/>
              </a:rPr>
              <a:t>la personne ne peut pas réaliser l’activité qui doit être entièrement réalisée par l’aidant</a:t>
            </a:r>
          </a:p>
          <a:p>
            <a:pPr marL="285750" lvl="1" fontAlgn="base">
              <a:spcAft>
                <a:spcPct val="0"/>
              </a:spcAft>
              <a:buClr>
                <a:srgbClr val="5AAB45"/>
              </a:buClr>
              <a:buFont typeface="Arial" pitchFamily="34" charset="0"/>
              <a:buChar char="•"/>
            </a:pPr>
            <a:endParaRPr lang="fr-FR" altLang="fr-FR" sz="2300" dirty="0">
              <a:solidFill>
                <a:prstClr val="black"/>
              </a:solidFill>
              <a:latin typeface="Arial" panose="020B0604020202020204" pitchFamily="34" charset="0"/>
              <a:cs typeface="Arial" panose="020B0604020202020204" pitchFamily="34" charset="0"/>
            </a:endParaRPr>
          </a:p>
          <a:p>
            <a:pPr marL="285750" lvl="1" fontAlgn="base">
              <a:spcAft>
                <a:spcPct val="0"/>
              </a:spcAft>
              <a:buClr>
                <a:srgbClr val="5AAB45"/>
              </a:buClr>
              <a:buFont typeface="Arial" pitchFamily="34" charset="0"/>
              <a:buChar char="•"/>
            </a:pPr>
            <a:r>
              <a:rPr lang="fr-FR" altLang="fr-FR" sz="2300" b="1" dirty="0">
                <a:solidFill>
                  <a:prstClr val="black"/>
                </a:solidFill>
                <a:latin typeface="Arial" panose="020B0604020202020204" pitchFamily="34" charset="0"/>
                <a:cs typeface="Arial" panose="020B0604020202020204" pitchFamily="34" charset="0"/>
              </a:rPr>
              <a:t>Aide à l’accomplissement des gestes nécessaires </a:t>
            </a:r>
            <a:r>
              <a:rPr lang="fr-FR" altLang="fr-FR" sz="2300" dirty="0">
                <a:solidFill>
                  <a:prstClr val="black"/>
                </a:solidFill>
                <a:latin typeface="Arial" panose="020B0604020202020204" pitchFamily="34" charset="0"/>
                <a:cs typeface="Arial" panose="020B0604020202020204" pitchFamily="34" charset="0"/>
              </a:rPr>
              <a:t>à la réalisation de l’activité</a:t>
            </a:r>
          </a:p>
          <a:p>
            <a:pPr marL="285750" lvl="1" fontAlgn="base">
              <a:spcAft>
                <a:spcPct val="0"/>
              </a:spcAft>
              <a:buClr>
                <a:srgbClr val="5AAB45"/>
              </a:buClr>
              <a:buFont typeface="Arial" pitchFamily="34" charset="0"/>
              <a:buChar char="•"/>
            </a:pPr>
            <a:endParaRPr lang="fr-FR" altLang="fr-FR" sz="2300" dirty="0">
              <a:solidFill>
                <a:prstClr val="black"/>
              </a:solidFill>
              <a:latin typeface="Arial" panose="020B0604020202020204" pitchFamily="34" charset="0"/>
              <a:cs typeface="Arial" panose="020B0604020202020204" pitchFamily="34" charset="0"/>
            </a:endParaRPr>
          </a:p>
          <a:p>
            <a:pPr marL="285750" lvl="1" fontAlgn="base">
              <a:spcAft>
                <a:spcPct val="0"/>
              </a:spcAft>
              <a:buClr>
                <a:srgbClr val="5AAB45"/>
              </a:buClr>
              <a:buFont typeface="Arial" pitchFamily="34" charset="0"/>
              <a:buChar char="•"/>
            </a:pPr>
            <a:r>
              <a:rPr lang="fr-FR" altLang="fr-FR" sz="2300" b="1" dirty="0">
                <a:solidFill>
                  <a:prstClr val="black"/>
                </a:solidFill>
                <a:latin typeface="Arial" panose="020B0604020202020204" pitchFamily="34" charset="0"/>
                <a:cs typeface="Arial" panose="020B0604020202020204" pitchFamily="34" charset="0"/>
              </a:rPr>
              <a:t>Accompagnement</a:t>
            </a:r>
            <a:r>
              <a:rPr lang="fr-FR" altLang="fr-FR" sz="2300" dirty="0">
                <a:solidFill>
                  <a:prstClr val="black"/>
                </a:solidFill>
                <a:latin typeface="Arial" panose="020B0604020202020204" pitchFamily="34" charset="0"/>
                <a:cs typeface="Arial" panose="020B0604020202020204" pitchFamily="34" charset="0"/>
              </a:rPr>
              <a:t> lorsque la personne a les capacités physiques de réaliser l’activité mais qu’elle ne peut la réaliser seule du fait de difficultés mentales, psychiques ou cognitives (guider, stimuler …)</a:t>
            </a:r>
          </a:p>
          <a:p>
            <a:pPr marL="0" lvl="1" indent="0" fontAlgn="base">
              <a:spcAft>
                <a:spcPct val="0"/>
              </a:spcAft>
              <a:buClr>
                <a:srgbClr val="5AAB45"/>
              </a:buClr>
              <a:buNone/>
            </a:pPr>
            <a:endParaRPr lang="fr-FR" altLang="fr-FR" sz="2300" dirty="0">
              <a:solidFill>
                <a:prstClr val="black"/>
              </a:solidFill>
              <a:latin typeface="Arial" panose="020B0604020202020204" pitchFamily="34" charset="0"/>
              <a:cs typeface="Arial" panose="020B0604020202020204" pitchFamily="34" charset="0"/>
            </a:endParaRPr>
          </a:p>
          <a:p>
            <a:pPr marL="0" lvl="1" indent="0" fontAlgn="base">
              <a:spcAft>
                <a:spcPct val="0"/>
              </a:spcAft>
              <a:buClr>
                <a:srgbClr val="5AAB45"/>
              </a:buClr>
              <a:buFont typeface="Arial" pitchFamily="34" charset="0"/>
              <a:buNone/>
            </a:pPr>
            <a:r>
              <a:rPr lang="fr-FR" altLang="fr-FR" sz="2300" dirty="0">
                <a:solidFill>
                  <a:prstClr val="black"/>
                </a:solidFill>
                <a:latin typeface="Arial" panose="020B0604020202020204" pitchFamily="34" charset="0"/>
                <a:cs typeface="Arial" panose="020B0604020202020204" pitchFamily="34" charset="0"/>
              </a:rPr>
              <a:t>L’aidant intervient alors pour la guider, la stimuler, l’inciter verbalement ou l’accompagner dans l’apprentissage des gestes pour réaliser cette activité.</a:t>
            </a:r>
          </a:p>
        </p:txBody>
      </p:sp>
    </p:spTree>
    <p:extLst>
      <p:ext uri="{BB962C8B-B14F-4D97-AF65-F5344CB8AC3E}">
        <p14:creationId xmlns:p14="http://schemas.microsoft.com/office/powerpoint/2010/main" val="5407547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8" name="Rectangle 4"/>
          <p:cNvSpPr>
            <a:spLocks noGrp="1" noChangeArrowheads="1"/>
          </p:cNvSpPr>
          <p:nvPr>
            <p:ph type="title"/>
          </p:nvPr>
        </p:nvSpPr>
        <p:spPr>
          <a:solidFill>
            <a:srgbClr val="FFFF00"/>
          </a:solidFill>
        </p:spPr>
        <p:txBody>
          <a:bodyPr>
            <a:normAutofit/>
          </a:bodyPr>
          <a:lstStyle/>
          <a:p>
            <a:r>
              <a:rPr lang="fr-FR" sz="2400" dirty="0">
                <a:solidFill>
                  <a:srgbClr val="558ED5"/>
                </a:solidFill>
              </a:rPr>
              <a:t>Les besoins d’aide humaine pris en compte</a:t>
            </a:r>
          </a:p>
        </p:txBody>
      </p:sp>
      <p:sp>
        <p:nvSpPr>
          <p:cNvPr id="661509" name="Rectangle 5"/>
          <p:cNvSpPr>
            <a:spLocks noGrp="1" noChangeArrowheads="1"/>
          </p:cNvSpPr>
          <p:nvPr>
            <p:ph type="body" idx="1"/>
          </p:nvPr>
        </p:nvSpPr>
        <p:spPr>
          <a:xfrm>
            <a:off x="457200" y="1772816"/>
            <a:ext cx="8229600" cy="4464496"/>
          </a:xfrm>
        </p:spPr>
        <p:txBody>
          <a:bodyPr/>
          <a:lstStyle/>
          <a:p>
            <a:pPr eaLnBrk="0" hangingPunct="0">
              <a:spcBef>
                <a:spcPct val="50000"/>
              </a:spcBef>
              <a:buClr>
                <a:srgbClr val="7AB51D"/>
              </a:buClr>
            </a:pPr>
            <a:r>
              <a:rPr lang="fr-FR" sz="1800" dirty="0"/>
              <a:t>Le besoin d</a:t>
            </a:r>
            <a:r>
              <a:rPr lang="fr-FR" sz="1800" dirty="0">
                <a:latin typeface="Arial"/>
              </a:rPr>
              <a:t>’</a:t>
            </a:r>
            <a:r>
              <a:rPr lang="fr-FR" sz="1800" dirty="0"/>
              <a:t>aides humaines pourra être reconnu dans les 5 domaines suivants: </a:t>
            </a:r>
          </a:p>
          <a:p>
            <a:pPr marL="0" indent="0" eaLnBrk="0" hangingPunct="0">
              <a:spcBef>
                <a:spcPct val="50000"/>
              </a:spcBef>
              <a:buClr>
                <a:srgbClr val="7AB51D"/>
              </a:buClr>
              <a:buNone/>
            </a:pPr>
            <a:endParaRPr lang="fr-FR" sz="1800" dirty="0"/>
          </a:p>
          <a:p>
            <a:pPr marL="457200" lvl="1" indent="0">
              <a:buClr>
                <a:schemeClr val="accent1"/>
              </a:buClr>
              <a:buNone/>
            </a:pPr>
            <a:r>
              <a:rPr lang="fr-FR" sz="1800" dirty="0"/>
              <a:t>1) Les actes essentiels de l</a:t>
            </a:r>
            <a:r>
              <a:rPr lang="fr-FR" sz="1800" dirty="0">
                <a:latin typeface="Arial"/>
              </a:rPr>
              <a:t>’</a:t>
            </a:r>
            <a:r>
              <a:rPr lang="fr-FR" sz="1800" dirty="0"/>
              <a:t>existence</a:t>
            </a:r>
          </a:p>
          <a:p>
            <a:pPr marL="457200" lvl="1" indent="0">
              <a:buClr>
                <a:schemeClr val="accent1"/>
              </a:buClr>
              <a:buNone/>
            </a:pPr>
            <a:endParaRPr lang="fr-FR" sz="1800" dirty="0"/>
          </a:p>
          <a:p>
            <a:pPr marL="457200" lvl="1" indent="0">
              <a:buClr>
                <a:schemeClr val="accent1"/>
              </a:buClr>
              <a:buNone/>
            </a:pPr>
            <a:r>
              <a:rPr lang="fr-FR" sz="1800" dirty="0"/>
              <a:t>2) La surveillance régulière</a:t>
            </a:r>
          </a:p>
          <a:p>
            <a:pPr marL="457200" lvl="1" indent="0">
              <a:buClr>
                <a:schemeClr val="accent1"/>
              </a:buClr>
              <a:buNone/>
            </a:pPr>
            <a:endParaRPr lang="fr-FR" sz="1800" dirty="0"/>
          </a:p>
          <a:p>
            <a:pPr marL="457200" lvl="1" indent="0">
              <a:buClr>
                <a:schemeClr val="accent1"/>
              </a:buClr>
              <a:buNone/>
            </a:pPr>
            <a:r>
              <a:rPr lang="fr-FR" sz="1800" b="1" dirty="0"/>
              <a:t>3) Le soutien à l’autonomie (nouveau domaine)</a:t>
            </a:r>
          </a:p>
          <a:p>
            <a:pPr marL="457200" lvl="1" indent="0">
              <a:buClr>
                <a:schemeClr val="accent1"/>
              </a:buClr>
              <a:buNone/>
            </a:pPr>
            <a:endParaRPr lang="fr-FR" sz="1800" dirty="0"/>
          </a:p>
          <a:p>
            <a:pPr marL="457200" lvl="1" indent="0">
              <a:buClr>
                <a:schemeClr val="accent1"/>
              </a:buClr>
              <a:buNone/>
            </a:pPr>
            <a:r>
              <a:rPr lang="fr-FR" sz="1800" dirty="0"/>
              <a:t>4) Les frais supplémentaires liés à l</a:t>
            </a:r>
            <a:r>
              <a:rPr lang="fr-FR" sz="1800" dirty="0">
                <a:latin typeface="Arial"/>
              </a:rPr>
              <a:t>’</a:t>
            </a:r>
            <a:r>
              <a:rPr lang="fr-FR" sz="1800" dirty="0"/>
              <a:t>exercice d</a:t>
            </a:r>
            <a:r>
              <a:rPr lang="fr-FR" sz="1800" dirty="0">
                <a:latin typeface="Arial"/>
              </a:rPr>
              <a:t>’</a:t>
            </a:r>
            <a:r>
              <a:rPr lang="fr-FR" sz="1800" dirty="0"/>
              <a:t>une activité professionnelle ou d</a:t>
            </a:r>
            <a:r>
              <a:rPr lang="fr-FR" sz="1800" dirty="0">
                <a:latin typeface="Arial"/>
              </a:rPr>
              <a:t>’</a:t>
            </a:r>
            <a:r>
              <a:rPr lang="fr-FR" sz="1800" dirty="0"/>
              <a:t>une fonction élective. </a:t>
            </a:r>
          </a:p>
          <a:p>
            <a:pPr marL="457200" lvl="1" indent="0">
              <a:buClr>
                <a:schemeClr val="accent1"/>
              </a:buClr>
              <a:buNone/>
            </a:pPr>
            <a:endParaRPr lang="fr-FR" sz="1800" dirty="0"/>
          </a:p>
          <a:p>
            <a:pPr marL="457200" lvl="1" indent="0">
              <a:buClr>
                <a:schemeClr val="accent1"/>
              </a:buClr>
              <a:buNone/>
            </a:pPr>
            <a:r>
              <a:rPr lang="fr-FR" sz="1800" dirty="0"/>
              <a:t>5) La parentalité</a:t>
            </a:r>
          </a:p>
          <a:p>
            <a:pPr marL="0" indent="0">
              <a:buNone/>
            </a:pPr>
            <a:endParaRPr lang="fr-FR" sz="2400" dirty="0"/>
          </a:p>
        </p:txBody>
      </p:sp>
      <p:sp>
        <p:nvSpPr>
          <p:cNvPr id="2" name="Espace réservé du numéro de diapositive 1"/>
          <p:cNvSpPr>
            <a:spLocks noGrp="1"/>
          </p:cNvSpPr>
          <p:nvPr>
            <p:ph type="sldNum" sz="quarter" idx="12"/>
          </p:nvPr>
        </p:nvSpPr>
        <p:spPr/>
        <p:txBody>
          <a:bodyPr/>
          <a:lstStyle/>
          <a:p>
            <a:fld id="{C8100989-B75F-4602-84D8-19856CD6A586}" type="slidenum">
              <a:rPr lang="fr-FR" smtClean="0"/>
              <a:pPr/>
              <a:t>59</a:t>
            </a:fld>
            <a:endParaRPr lang="fr-FR" dirty="0"/>
          </a:p>
        </p:txBody>
      </p:sp>
    </p:spTree>
    <p:extLst>
      <p:ext uri="{BB962C8B-B14F-4D97-AF65-F5344CB8AC3E}">
        <p14:creationId xmlns:p14="http://schemas.microsoft.com/office/powerpoint/2010/main" val="1310821178"/>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ChangeArrowheads="1"/>
          </p:cNvSpPr>
          <p:nvPr>
            <p:ph type="title"/>
          </p:nvPr>
        </p:nvSpPr>
        <p:spPr/>
        <p:txBody>
          <a:bodyPr>
            <a:normAutofit/>
          </a:bodyPr>
          <a:lstStyle/>
          <a:p>
            <a:r>
              <a:rPr lang="fr-FR" sz="2400" dirty="0"/>
              <a:t>DES Textes qui encadrent la PCH</a:t>
            </a:r>
          </a:p>
        </p:txBody>
      </p:sp>
      <p:sp>
        <p:nvSpPr>
          <p:cNvPr id="634883" name="Rectangle 3"/>
          <p:cNvSpPr>
            <a:spLocks noGrp="1" noChangeArrowheads="1"/>
          </p:cNvSpPr>
          <p:nvPr>
            <p:ph type="body" idx="1"/>
          </p:nvPr>
        </p:nvSpPr>
        <p:spPr/>
        <p:txBody>
          <a:bodyPr/>
          <a:lstStyle/>
          <a:p>
            <a:r>
              <a:rPr lang="fr-FR" sz="1800" b="0" dirty="0"/>
              <a:t>Le référentiel pour l</a:t>
            </a:r>
            <a:r>
              <a:rPr lang="fr-FR" sz="1800" b="0" dirty="0">
                <a:latin typeface="Arial"/>
              </a:rPr>
              <a:t>’</a:t>
            </a:r>
            <a:r>
              <a:rPr lang="fr-FR" sz="1800" b="0" dirty="0"/>
              <a:t>accès à la PCH, annexe 2-5 du code de l</a:t>
            </a:r>
            <a:r>
              <a:rPr lang="ja-JP" altLang="fr-FR" sz="1800" b="0" dirty="0">
                <a:latin typeface="Arial"/>
              </a:rPr>
              <a:t>’</a:t>
            </a:r>
            <a:r>
              <a:rPr lang="fr-FR" sz="1800" b="0" dirty="0"/>
              <a:t>action sociale et des familles   </a:t>
            </a:r>
          </a:p>
          <a:p>
            <a:pPr marL="0" indent="0">
              <a:buNone/>
            </a:pPr>
            <a:endParaRPr lang="fr-FR" sz="1800" dirty="0">
              <a:hlinkClick r:id="rId3"/>
            </a:endParaRPr>
          </a:p>
          <a:p>
            <a:r>
              <a:rPr lang="fr-FR" sz="1800" b="0" dirty="0"/>
              <a:t>Décret n°2017-708 du 2 mai 2017 modifiant le référentiel d’accès à la PCH fixé par cet annexe 2-5</a:t>
            </a:r>
          </a:p>
          <a:p>
            <a:endParaRPr lang="fr-FR" sz="1800" b="0" dirty="0"/>
          </a:p>
          <a:p>
            <a:r>
              <a:rPr lang="fr-FR" sz="1800" b="0" dirty="0"/>
              <a:t>Décret n°2020-1820 du 31/12/20 relatif à l’amélioration de la prestation de compensation du handicap</a:t>
            </a:r>
          </a:p>
          <a:p>
            <a:endParaRPr lang="fr-FR" sz="1800" b="0" dirty="0"/>
          </a:p>
          <a:p>
            <a:r>
              <a:rPr lang="fr-FR" sz="1800" b="0" dirty="0"/>
              <a:t>Décret n°2021-1314 du 27 octobre 2021 relatif à la durée d’attribution de la PCH</a:t>
            </a:r>
          </a:p>
          <a:p>
            <a:endParaRPr lang="fr-FR" sz="1800" b="0" dirty="0"/>
          </a:p>
          <a:p>
            <a:r>
              <a:rPr lang="fr-FR" sz="1800" b="0" dirty="0"/>
              <a:t>Décret n°2022-570 du 19 avril 2022 : entrée en vigueur le 1</a:t>
            </a:r>
            <a:r>
              <a:rPr lang="fr-FR" sz="1800" b="0" baseline="30000" dirty="0"/>
              <a:t>er</a:t>
            </a:r>
            <a:r>
              <a:rPr lang="fr-FR" sz="1800" b="0" dirty="0"/>
              <a:t> janvier 2023</a:t>
            </a:r>
          </a:p>
          <a:p>
            <a:pPr marL="400050" lvl="1" indent="0">
              <a:buNone/>
            </a:pPr>
            <a:r>
              <a:rPr lang="fr-FR" sz="1800" b="0" dirty="0"/>
              <a:t>révise l’annexe 2-5 du CASF (prise en compte des altérations des fonctions mentales, cognitives, psychiques, création du soutien à l’autonomie)</a:t>
            </a:r>
          </a:p>
          <a:p>
            <a:pPr marL="0" indent="0">
              <a:buNone/>
            </a:pPr>
            <a:endParaRPr lang="fr-FR" b="0" dirty="0"/>
          </a:p>
        </p:txBody>
      </p:sp>
      <p:sp>
        <p:nvSpPr>
          <p:cNvPr id="2" name="Espace réservé du numéro de diapositive 1"/>
          <p:cNvSpPr>
            <a:spLocks noGrp="1"/>
          </p:cNvSpPr>
          <p:nvPr>
            <p:ph type="sldNum" sz="quarter" idx="12"/>
          </p:nvPr>
        </p:nvSpPr>
        <p:spPr/>
        <p:txBody>
          <a:bodyPr/>
          <a:lstStyle/>
          <a:p>
            <a:fld id="{C8100989-B75F-4602-84D8-19856CD6A586}" type="slidenum">
              <a:rPr lang="fr-FR" smtClean="0"/>
              <a:pPr/>
              <a:t>6</a:t>
            </a:fld>
            <a:endParaRPr lang="fr-FR" dirty="0"/>
          </a:p>
        </p:txBody>
      </p:sp>
    </p:spTree>
    <p:extLst>
      <p:ext uri="{BB962C8B-B14F-4D97-AF65-F5344CB8AC3E}">
        <p14:creationId xmlns:p14="http://schemas.microsoft.com/office/powerpoint/2010/main" val="1498845090"/>
      </p:ext>
    </p:extLst>
  </p:cSld>
  <p:clrMapOvr>
    <a:masterClrMapping/>
  </p:clrMapOvr>
  <p:transition spd="slow">
    <p:pull/>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8" name="Rectangle 6"/>
          <p:cNvSpPr>
            <a:spLocks noGrp="1" noChangeArrowheads="1"/>
          </p:cNvSpPr>
          <p:nvPr>
            <p:ph type="title"/>
          </p:nvPr>
        </p:nvSpPr>
        <p:spPr>
          <a:xfrm>
            <a:off x="539552" y="620688"/>
            <a:ext cx="5904656" cy="657424"/>
          </a:xfrm>
          <a:solidFill>
            <a:srgbClr val="FFFF00"/>
          </a:solidFill>
        </p:spPr>
        <p:txBody>
          <a:bodyPr>
            <a:normAutofit/>
          </a:bodyPr>
          <a:lstStyle/>
          <a:p>
            <a:r>
              <a:rPr lang="fr-FR" sz="2400" dirty="0"/>
              <a:t>1) Les actes essentiels de l’existence</a:t>
            </a:r>
          </a:p>
        </p:txBody>
      </p:sp>
      <p:sp>
        <p:nvSpPr>
          <p:cNvPr id="663561" name="Rectangle 9"/>
          <p:cNvSpPr>
            <a:spLocks noGrp="1" noChangeArrowheads="1"/>
          </p:cNvSpPr>
          <p:nvPr>
            <p:ph type="body" idx="1"/>
          </p:nvPr>
        </p:nvSpPr>
        <p:spPr>
          <a:xfrm>
            <a:off x="539750" y="1600200"/>
            <a:ext cx="8229600" cy="4525963"/>
          </a:xfrm>
        </p:spPr>
        <p:txBody>
          <a:bodyPr>
            <a:noAutofit/>
          </a:bodyPr>
          <a:lstStyle/>
          <a:p>
            <a:pPr>
              <a:lnSpc>
                <a:spcPct val="80000"/>
              </a:lnSpc>
              <a:buClr>
                <a:srgbClr val="7AB51D"/>
              </a:buClr>
            </a:pPr>
            <a:r>
              <a:rPr lang="fr-FR" sz="1800" b="0" dirty="0"/>
              <a:t>L</a:t>
            </a:r>
            <a:r>
              <a:rPr lang="fr-FR" sz="1800" b="0" dirty="0">
                <a:latin typeface="Arial"/>
              </a:rPr>
              <a:t>’</a:t>
            </a:r>
            <a:r>
              <a:rPr lang="fr-FR" sz="1800" b="0" dirty="0"/>
              <a:t>entretien personnel : toilette, habillage, alimentation et élimination</a:t>
            </a:r>
          </a:p>
          <a:p>
            <a:pPr>
              <a:lnSpc>
                <a:spcPct val="80000"/>
              </a:lnSpc>
              <a:buClr>
                <a:srgbClr val="7AB51D"/>
              </a:buClr>
            </a:pPr>
            <a:endParaRPr lang="fr-FR" sz="1800" b="0" dirty="0"/>
          </a:p>
          <a:p>
            <a:pPr>
              <a:lnSpc>
                <a:spcPct val="80000"/>
              </a:lnSpc>
              <a:buClr>
                <a:srgbClr val="7AB51D"/>
              </a:buClr>
            </a:pPr>
            <a:r>
              <a:rPr lang="fr-FR" sz="1800" b="0" dirty="0"/>
              <a:t>Les déplacements : dans le logement, à l</a:t>
            </a:r>
            <a:r>
              <a:rPr lang="fr-FR" sz="1800" b="0" dirty="0">
                <a:latin typeface="Arial"/>
              </a:rPr>
              <a:t>’</a:t>
            </a:r>
            <a:r>
              <a:rPr lang="fr-FR" sz="1800" b="0" dirty="0"/>
              <a:t>extérieur exigés par des démarches liées au</a:t>
            </a:r>
          </a:p>
          <a:p>
            <a:pPr marL="0" indent="0">
              <a:lnSpc>
                <a:spcPct val="80000"/>
              </a:lnSpc>
              <a:buClr>
                <a:srgbClr val="7AB51D"/>
              </a:buClr>
              <a:buNone/>
            </a:pPr>
            <a:r>
              <a:rPr lang="fr-FR" sz="1800" b="0" dirty="0"/>
              <a:t>       handicap et nécessitant la présence personnelle de la personne handicapée</a:t>
            </a:r>
          </a:p>
          <a:p>
            <a:pPr marL="0" indent="0">
              <a:lnSpc>
                <a:spcPct val="80000"/>
              </a:lnSpc>
              <a:buClr>
                <a:srgbClr val="7AB51D"/>
              </a:buClr>
              <a:buNone/>
            </a:pPr>
            <a:endParaRPr lang="fr-FR" sz="1800" b="0" dirty="0"/>
          </a:p>
          <a:p>
            <a:pPr>
              <a:lnSpc>
                <a:spcPct val="80000"/>
              </a:lnSpc>
              <a:buClr>
                <a:srgbClr val="7AB51D"/>
              </a:buClr>
            </a:pPr>
            <a:r>
              <a:rPr lang="fr-FR" sz="1800" dirty="0"/>
              <a:t>La maîtrise de son comportement</a:t>
            </a:r>
          </a:p>
          <a:p>
            <a:pPr>
              <a:lnSpc>
                <a:spcPct val="80000"/>
              </a:lnSpc>
              <a:buClr>
                <a:srgbClr val="7AB51D"/>
              </a:buClr>
            </a:pPr>
            <a:endParaRPr lang="fr-FR" sz="1800" dirty="0"/>
          </a:p>
          <a:p>
            <a:pPr>
              <a:lnSpc>
                <a:spcPct val="80000"/>
              </a:lnSpc>
              <a:buClr>
                <a:srgbClr val="7AB51D"/>
              </a:buClr>
            </a:pPr>
            <a:r>
              <a:rPr lang="fr-FR" sz="1800" dirty="0"/>
              <a:t>La réalisation de tâches multiples</a:t>
            </a:r>
          </a:p>
          <a:p>
            <a:pPr>
              <a:lnSpc>
                <a:spcPct val="80000"/>
              </a:lnSpc>
              <a:buClr>
                <a:srgbClr val="7AB51D"/>
              </a:buClr>
            </a:pPr>
            <a:endParaRPr lang="fr-FR" sz="1800" b="0" dirty="0"/>
          </a:p>
          <a:p>
            <a:pPr>
              <a:lnSpc>
                <a:spcPct val="80000"/>
              </a:lnSpc>
              <a:buClr>
                <a:srgbClr val="7AB51D"/>
              </a:buClr>
            </a:pPr>
            <a:r>
              <a:rPr lang="fr-FR" sz="1800" b="0" dirty="0"/>
              <a:t>La participation à la vie sociale : le besoin d</a:t>
            </a:r>
            <a:r>
              <a:rPr lang="fr-FR" sz="1800" b="0" dirty="0">
                <a:latin typeface="Arial"/>
              </a:rPr>
              <a:t>’</a:t>
            </a:r>
            <a:r>
              <a:rPr lang="fr-FR" sz="1800" b="0" dirty="0"/>
              <a:t>aide humaine pour se déplacer à</a:t>
            </a:r>
          </a:p>
          <a:p>
            <a:pPr marL="0" indent="0">
              <a:lnSpc>
                <a:spcPct val="80000"/>
              </a:lnSpc>
              <a:buClr>
                <a:srgbClr val="7AB51D"/>
              </a:buClr>
              <a:buNone/>
            </a:pPr>
            <a:r>
              <a:rPr lang="fr-FR" sz="1800" b="0" dirty="0"/>
              <a:t>      l</a:t>
            </a:r>
            <a:r>
              <a:rPr lang="fr-FR" sz="1800" b="0" dirty="0">
                <a:latin typeface="Arial"/>
              </a:rPr>
              <a:t>’</a:t>
            </a:r>
            <a:r>
              <a:rPr lang="fr-FR" sz="1800" b="0" dirty="0"/>
              <a:t>extérieur et pour communiquer afin d</a:t>
            </a:r>
            <a:r>
              <a:rPr lang="fr-FR" sz="1800" b="0" dirty="0">
                <a:latin typeface="Arial"/>
              </a:rPr>
              <a:t>’</a:t>
            </a:r>
            <a:r>
              <a:rPr lang="fr-FR" sz="1800" b="0" dirty="0"/>
              <a:t>accéder notamment aux loisirs, à la culture, à la</a:t>
            </a:r>
          </a:p>
          <a:p>
            <a:pPr marL="0" indent="0">
              <a:lnSpc>
                <a:spcPct val="80000"/>
              </a:lnSpc>
              <a:buClr>
                <a:srgbClr val="7AB51D"/>
              </a:buClr>
              <a:buNone/>
            </a:pPr>
            <a:r>
              <a:rPr lang="fr-FR" sz="1800" b="0" dirty="0"/>
              <a:t>      vie associative. </a:t>
            </a:r>
          </a:p>
          <a:p>
            <a:pPr marL="0" indent="0">
              <a:lnSpc>
                <a:spcPct val="80000"/>
              </a:lnSpc>
              <a:buClr>
                <a:srgbClr val="7AB51D"/>
              </a:buClr>
              <a:buNone/>
            </a:pPr>
            <a:endParaRPr lang="fr-FR" sz="1800" b="0" dirty="0"/>
          </a:p>
          <a:p>
            <a:pPr>
              <a:lnSpc>
                <a:spcPct val="80000"/>
              </a:lnSpc>
              <a:buClr>
                <a:srgbClr val="7AB51D"/>
              </a:buClr>
            </a:pPr>
            <a:r>
              <a:rPr lang="fr-FR" sz="1800" b="0" dirty="0"/>
              <a:t>Les besoins éducatifs des enfants et adolescents soumis à l’obligation scolaire pendant la</a:t>
            </a:r>
          </a:p>
          <a:p>
            <a:pPr marL="0" indent="0">
              <a:lnSpc>
                <a:spcPct val="80000"/>
              </a:lnSpc>
              <a:buClr>
                <a:srgbClr val="7AB51D"/>
              </a:buClr>
              <a:buNone/>
            </a:pPr>
            <a:r>
              <a:rPr lang="fr-FR" sz="1800" b="0" dirty="0"/>
              <a:t>       période nécessaire à la mise en œuvre d’une décision d’orientation de la CDAPH</a:t>
            </a:r>
          </a:p>
          <a:p>
            <a:pPr>
              <a:lnSpc>
                <a:spcPct val="80000"/>
              </a:lnSpc>
              <a:buFontTx/>
              <a:buNone/>
            </a:pPr>
            <a:endParaRPr lang="fr-FR" sz="1800" b="0" i="1" dirty="0"/>
          </a:p>
          <a:p>
            <a:pPr>
              <a:lnSpc>
                <a:spcPct val="80000"/>
              </a:lnSpc>
              <a:buFontTx/>
              <a:buNone/>
            </a:pPr>
            <a:r>
              <a:rPr lang="fr-FR" sz="1800" b="0" i="1" dirty="0"/>
              <a:t>	</a:t>
            </a:r>
            <a:endParaRPr lang="fr-FR" sz="1800" dirty="0"/>
          </a:p>
        </p:txBody>
      </p:sp>
      <p:sp>
        <p:nvSpPr>
          <p:cNvPr id="2" name="Espace réservé du numéro de diapositive 1"/>
          <p:cNvSpPr>
            <a:spLocks noGrp="1"/>
          </p:cNvSpPr>
          <p:nvPr>
            <p:ph type="sldNum" sz="quarter" idx="12"/>
          </p:nvPr>
        </p:nvSpPr>
        <p:spPr/>
        <p:txBody>
          <a:bodyPr/>
          <a:lstStyle/>
          <a:p>
            <a:fld id="{C8100989-B75F-4602-84D8-19856CD6A586}" type="slidenum">
              <a:rPr lang="fr-FR" smtClean="0"/>
              <a:pPr/>
              <a:t>60</a:t>
            </a:fld>
            <a:endParaRPr lang="fr-FR" dirty="0"/>
          </a:p>
        </p:txBody>
      </p:sp>
    </p:spTree>
    <p:extLst>
      <p:ext uri="{BB962C8B-B14F-4D97-AF65-F5344CB8AC3E}">
        <p14:creationId xmlns:p14="http://schemas.microsoft.com/office/powerpoint/2010/main" val="269262043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35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356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356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356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356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63561">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63561">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63561">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63561">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63561">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63561">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488D92-D1DE-0929-F6AC-88418A0DF80B}"/>
              </a:ext>
            </a:extLst>
          </p:cNvPr>
          <p:cNvSpPr>
            <a:spLocks noGrp="1"/>
          </p:cNvSpPr>
          <p:nvPr>
            <p:ph type="title"/>
          </p:nvPr>
        </p:nvSpPr>
        <p:spPr>
          <a:xfrm>
            <a:off x="457200" y="543818"/>
            <a:ext cx="6995120" cy="508918"/>
          </a:xfrm>
        </p:spPr>
        <p:txBody>
          <a:bodyPr>
            <a:normAutofit/>
          </a:bodyPr>
          <a:lstStyle/>
          <a:p>
            <a:r>
              <a:rPr lang="fr-FR" sz="2400" dirty="0"/>
              <a:t>Les besoins éducatifs</a:t>
            </a:r>
          </a:p>
        </p:txBody>
      </p:sp>
      <p:sp>
        <p:nvSpPr>
          <p:cNvPr id="4" name="Espace réservé du numéro de diapositive 3">
            <a:extLst>
              <a:ext uri="{FF2B5EF4-FFF2-40B4-BE49-F238E27FC236}">
                <a16:creationId xmlns:a16="http://schemas.microsoft.com/office/drawing/2014/main" id="{E298C85E-6FF1-B79D-431B-C036857A8470}"/>
              </a:ext>
            </a:extLst>
          </p:cNvPr>
          <p:cNvSpPr>
            <a:spLocks noGrp="1"/>
          </p:cNvSpPr>
          <p:nvPr>
            <p:ph type="sldNum" sz="quarter" idx="12"/>
          </p:nvPr>
        </p:nvSpPr>
        <p:spPr/>
        <p:txBody>
          <a:bodyPr/>
          <a:lstStyle/>
          <a:p>
            <a:fld id="{C8100989-B75F-4602-84D8-19856CD6A586}" type="slidenum">
              <a:rPr lang="fr-FR" smtClean="0"/>
              <a:pPr/>
              <a:t>61</a:t>
            </a:fld>
            <a:endParaRPr lang="fr-FR" dirty="0"/>
          </a:p>
        </p:txBody>
      </p:sp>
      <p:sp>
        <p:nvSpPr>
          <p:cNvPr id="5" name="Espace réservé du contenu 3">
            <a:extLst>
              <a:ext uri="{FF2B5EF4-FFF2-40B4-BE49-F238E27FC236}">
                <a16:creationId xmlns:a16="http://schemas.microsoft.com/office/drawing/2014/main" id="{E8D01042-93CC-85AE-58B8-6205BCF9E6C1}"/>
              </a:ext>
            </a:extLst>
          </p:cNvPr>
          <p:cNvSpPr>
            <a:spLocks noGrp="1"/>
          </p:cNvSpPr>
          <p:nvPr>
            <p:ph idx="1"/>
          </p:nvPr>
        </p:nvSpPr>
        <p:spPr>
          <a:noFill/>
        </p:spPr>
        <p:txBody>
          <a:bodyPr>
            <a:normAutofit fontScale="92500" lnSpcReduction="20000"/>
          </a:bodyPr>
          <a:lstStyle/>
          <a:p>
            <a:pPr marL="0" lvl="0" indent="0" defTabSz="914400" fontAlgn="base">
              <a:spcAft>
                <a:spcPct val="0"/>
              </a:spcAft>
              <a:buClr>
                <a:srgbClr val="5AAB45"/>
              </a:buClr>
              <a:buNone/>
            </a:pPr>
            <a:r>
              <a:rPr lang="fr-FR" b="0" dirty="0">
                <a:solidFill>
                  <a:prstClr val="black"/>
                </a:solidFill>
                <a:latin typeface="Arial" panose="020B0604020202020204" pitchFamily="34" charset="0"/>
                <a:ea typeface="+mn-ea"/>
                <a:cs typeface="Arial" panose="020B0604020202020204" pitchFamily="34" charset="0"/>
              </a:rPr>
              <a:t>Un temps forfaitaire de </a:t>
            </a:r>
            <a:r>
              <a:rPr lang="fr-FR" b="1" dirty="0">
                <a:solidFill>
                  <a:srgbClr val="DA1D5B"/>
                </a:solidFill>
                <a:latin typeface="Arial" panose="020B0604020202020204" pitchFamily="34" charset="0"/>
                <a:ea typeface="+mn-ea"/>
                <a:cs typeface="Arial" panose="020B0604020202020204" pitchFamily="34" charset="0"/>
              </a:rPr>
              <a:t>trente heures par mois </a:t>
            </a:r>
          </a:p>
          <a:p>
            <a:pPr lvl="0" defTabSz="914400" fontAlgn="base">
              <a:spcAft>
                <a:spcPct val="0"/>
              </a:spcAft>
              <a:buClr>
                <a:srgbClr val="5AAB45"/>
              </a:buClr>
              <a:buFont typeface="Arial" panose="020B0604020202020204" pitchFamily="34" charset="0"/>
              <a:buChar char="•"/>
            </a:pPr>
            <a:endParaRPr lang="fr-FR" b="1" dirty="0">
              <a:solidFill>
                <a:srgbClr val="DA1D5B"/>
              </a:solidFill>
              <a:latin typeface="Arial" panose="020B0604020202020204" pitchFamily="34" charset="0"/>
              <a:ea typeface="+mn-ea"/>
              <a:cs typeface="Arial" panose="020B0604020202020204" pitchFamily="34" charset="0"/>
            </a:endParaRPr>
          </a:p>
          <a:p>
            <a:pPr marL="0" lvl="0" indent="0" defTabSz="914400" fontAlgn="base">
              <a:spcAft>
                <a:spcPct val="0"/>
              </a:spcAft>
              <a:buClr>
                <a:srgbClr val="5AAB45"/>
              </a:buClr>
              <a:buNone/>
            </a:pPr>
            <a:r>
              <a:rPr lang="fr-FR" b="0" dirty="0">
                <a:solidFill>
                  <a:prstClr val="black"/>
                </a:solidFill>
                <a:latin typeface="Arial" panose="020B0604020202020204" pitchFamily="34" charset="0"/>
                <a:ea typeface="+mn-ea"/>
                <a:cs typeface="Arial" panose="020B0604020202020204" pitchFamily="34" charset="0"/>
              </a:rPr>
              <a:t>Le nombre d’heures est forfaitaire, mais :</a:t>
            </a:r>
          </a:p>
          <a:p>
            <a:pPr lvl="1" defTabSz="914400" fontAlgn="base">
              <a:spcAft>
                <a:spcPct val="0"/>
              </a:spcAft>
              <a:buClr>
                <a:srgbClr val="5AAB45"/>
              </a:buClr>
              <a:buFont typeface="Arial" panose="020B0604020202020204" pitchFamily="34" charset="0"/>
              <a:buChar char="•"/>
            </a:pPr>
            <a:r>
              <a:rPr lang="fr-FR" dirty="0">
                <a:solidFill>
                  <a:prstClr val="black"/>
                </a:solidFill>
                <a:latin typeface="Arial" panose="020B0604020202020204" pitchFamily="34" charset="0"/>
                <a:ea typeface="+mn-ea"/>
                <a:cs typeface="Arial" panose="020B0604020202020204" pitchFamily="34" charset="0"/>
              </a:rPr>
              <a:t>Le tarif applicable est lié au statut réel de l’aidant, librement choisi par le parent ou le représentant légal de l’enfant ou de l’adolescent concerné;</a:t>
            </a:r>
          </a:p>
          <a:p>
            <a:pPr lvl="1" defTabSz="914400" fontAlgn="base">
              <a:spcAft>
                <a:spcPct val="0"/>
              </a:spcAft>
              <a:buClr>
                <a:srgbClr val="5AAB45"/>
              </a:buClr>
              <a:buFont typeface="Arial" panose="020B0604020202020204" pitchFamily="34" charset="0"/>
              <a:buChar char="•"/>
            </a:pPr>
            <a:r>
              <a:rPr lang="fr-FR" dirty="0">
                <a:solidFill>
                  <a:prstClr val="black"/>
                </a:solidFill>
                <a:latin typeface="Arial" panose="020B0604020202020204" pitchFamily="34" charset="0"/>
                <a:ea typeface="+mn-ea"/>
                <a:cs typeface="Arial" panose="020B0604020202020204" pitchFamily="34" charset="0"/>
              </a:rPr>
              <a:t>Ces heures sont soumises à un contrôle d’effectivité dans les conditions habituelles de l’aide humaine.</a:t>
            </a:r>
          </a:p>
          <a:p>
            <a:pPr lvl="0" defTabSz="914400" fontAlgn="base">
              <a:spcAft>
                <a:spcPct val="0"/>
              </a:spcAft>
              <a:buClr>
                <a:srgbClr val="5AAB45"/>
              </a:buClr>
              <a:buFont typeface="Arial" panose="020B0604020202020204" pitchFamily="34" charset="0"/>
              <a:buChar char="•"/>
            </a:pPr>
            <a:endParaRPr lang="fr-FR" b="1" dirty="0">
              <a:solidFill>
                <a:prstClr val="black"/>
              </a:solidFill>
              <a:latin typeface="Arial" panose="020B0604020202020204" pitchFamily="34" charset="0"/>
              <a:ea typeface="+mn-ea"/>
              <a:cs typeface="Arial" panose="020B0604020202020204" pitchFamily="34" charset="0"/>
            </a:endParaRPr>
          </a:p>
          <a:p>
            <a:pPr marL="0" lvl="0" indent="0" defTabSz="914400" fontAlgn="base">
              <a:spcAft>
                <a:spcPct val="0"/>
              </a:spcAft>
              <a:buClr>
                <a:srgbClr val="5AAB45"/>
              </a:buClr>
              <a:buNone/>
            </a:pPr>
            <a:r>
              <a:rPr lang="fr-FR" b="0" dirty="0">
                <a:solidFill>
                  <a:prstClr val="black"/>
                </a:solidFill>
                <a:latin typeface="Arial" panose="020B0604020202020204" pitchFamily="34" charset="0"/>
                <a:ea typeface="+mn-ea"/>
                <a:cs typeface="Arial" panose="020B0604020202020204" pitchFamily="34" charset="0"/>
              </a:rPr>
              <a:t>Les heures attribuées au titre des besoins éducatifs peuvent être cumulées avec les autres heures d’aide humaine attribuées au titre des actes essentiels (</a:t>
            </a:r>
            <a:r>
              <a:rPr lang="fr-FR" b="0" dirty="0">
                <a:solidFill>
                  <a:srgbClr val="DA1D5B"/>
                </a:solidFill>
                <a:latin typeface="Arial" panose="020B0604020202020204" pitchFamily="34" charset="0"/>
                <a:ea typeface="+mn-ea"/>
                <a:cs typeface="Arial" panose="020B0604020202020204" pitchFamily="34" charset="0"/>
              </a:rPr>
              <a:t>neuf heures cinq minutes par jour</a:t>
            </a:r>
            <a:r>
              <a:rPr lang="fr-FR" b="0" dirty="0">
                <a:solidFill>
                  <a:prstClr val="black"/>
                </a:solidFill>
                <a:latin typeface="Arial" panose="020B0604020202020204" pitchFamily="34" charset="0"/>
                <a:ea typeface="+mn-ea"/>
                <a:cs typeface="Arial" panose="020B0604020202020204" pitchFamily="34" charset="0"/>
              </a:rPr>
              <a:t>). </a:t>
            </a:r>
            <a:r>
              <a:rPr lang="fr-FR" dirty="0">
                <a:solidFill>
                  <a:prstClr val="black"/>
                </a:solidFill>
                <a:latin typeface="Arial" panose="020B0604020202020204" pitchFamily="34" charset="0"/>
                <a:ea typeface="+mn-ea"/>
                <a:cs typeface="Arial" panose="020B0604020202020204" pitchFamily="34" charset="0"/>
              </a:rPr>
              <a:t>En conséquence, le plafond journalier pour les actes essentiels peut atteindre </a:t>
            </a:r>
            <a:r>
              <a:rPr lang="fr-FR" dirty="0">
                <a:solidFill>
                  <a:srgbClr val="DA1D5B"/>
                </a:solidFill>
                <a:latin typeface="Arial" panose="020B0604020202020204" pitchFamily="34" charset="0"/>
                <a:ea typeface="+mn-ea"/>
                <a:cs typeface="Arial" panose="020B0604020202020204" pitchFamily="34" charset="0"/>
              </a:rPr>
              <a:t>dix heures cinq minutes par jour </a:t>
            </a:r>
            <a:r>
              <a:rPr lang="fr-FR" dirty="0">
                <a:solidFill>
                  <a:prstClr val="black"/>
                </a:solidFill>
                <a:latin typeface="Arial" panose="020B0604020202020204" pitchFamily="34" charset="0"/>
                <a:ea typeface="+mn-ea"/>
                <a:cs typeface="Arial" panose="020B0604020202020204" pitchFamily="34" charset="0"/>
              </a:rPr>
              <a:t>pour ces enfants.</a:t>
            </a:r>
          </a:p>
          <a:p>
            <a:pPr lvl="0" defTabSz="914400" fontAlgn="base">
              <a:spcAft>
                <a:spcPct val="0"/>
              </a:spcAft>
              <a:buClr>
                <a:srgbClr val="5AAB45"/>
              </a:buClr>
              <a:buFont typeface="Arial" panose="020B0604020202020204" pitchFamily="34" charset="0"/>
              <a:buChar char="•"/>
            </a:pPr>
            <a:endParaRPr lang="fr-FR" b="0" dirty="0">
              <a:solidFill>
                <a:prstClr val="black"/>
              </a:solidFill>
              <a:latin typeface="Arial" panose="020B0604020202020204" pitchFamily="34" charset="0"/>
              <a:ea typeface="+mn-ea"/>
              <a:cs typeface="Arial" panose="020B0604020202020204" pitchFamily="34" charset="0"/>
            </a:endParaRPr>
          </a:p>
          <a:p>
            <a:pPr marL="0" lvl="0" indent="0" defTabSz="914400" fontAlgn="base">
              <a:spcAft>
                <a:spcPct val="0"/>
              </a:spcAft>
              <a:buClr>
                <a:srgbClr val="5AAB45"/>
              </a:buClr>
              <a:buNone/>
            </a:pPr>
            <a:r>
              <a:rPr lang="fr-FR" b="0" dirty="0">
                <a:solidFill>
                  <a:prstClr val="black"/>
                </a:solidFill>
                <a:latin typeface="Arial" panose="020B0604020202020204" pitchFamily="34" charset="0"/>
                <a:ea typeface="+mn-ea"/>
                <a:cs typeface="Arial" panose="020B0604020202020204" pitchFamily="34" charset="0"/>
              </a:rPr>
              <a:t>En revanche, ces heures ne peuvent pas être cumulées avec les forfaits cécité ou surdité ou </a:t>
            </a:r>
            <a:r>
              <a:rPr lang="fr-FR" b="0" dirty="0" err="1">
                <a:solidFill>
                  <a:prstClr val="black"/>
                </a:solidFill>
                <a:latin typeface="Arial" panose="020B0604020202020204" pitchFamily="34" charset="0"/>
                <a:ea typeface="+mn-ea"/>
                <a:cs typeface="Arial" panose="020B0604020202020204" pitchFamily="34" charset="0"/>
              </a:rPr>
              <a:t>surdicécité</a:t>
            </a:r>
            <a:r>
              <a:rPr lang="fr-FR" b="0" dirty="0">
                <a:solidFill>
                  <a:prstClr val="black"/>
                </a:solidFill>
                <a:latin typeface="Arial" panose="020B0604020202020204" pitchFamily="34" charset="0"/>
                <a:ea typeface="+mn-ea"/>
                <a:cs typeface="Arial" panose="020B0604020202020204" pitchFamily="34" charset="0"/>
              </a:rPr>
              <a:t> (qui ne sont cumulables avec aucune autre aide humaine).</a:t>
            </a:r>
          </a:p>
          <a:p>
            <a:endParaRPr lang="fr-FR" dirty="0"/>
          </a:p>
        </p:txBody>
      </p:sp>
    </p:spTree>
    <p:extLst>
      <p:ext uri="{BB962C8B-B14F-4D97-AF65-F5344CB8AC3E}">
        <p14:creationId xmlns:p14="http://schemas.microsoft.com/office/powerpoint/2010/main" val="15848776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CB126C-F5D1-8CA2-B8F7-16CC3A928E01}"/>
              </a:ext>
            </a:extLst>
          </p:cNvPr>
          <p:cNvSpPr>
            <a:spLocks noGrp="1"/>
          </p:cNvSpPr>
          <p:nvPr>
            <p:ph type="title"/>
          </p:nvPr>
        </p:nvSpPr>
        <p:spPr/>
        <p:txBody>
          <a:bodyPr>
            <a:normAutofit/>
          </a:bodyPr>
          <a:lstStyle/>
          <a:p>
            <a:r>
              <a:rPr lang="fr-FR" sz="2400" dirty="0"/>
              <a:t>Les besoins éducatifs</a:t>
            </a:r>
          </a:p>
        </p:txBody>
      </p:sp>
      <p:sp>
        <p:nvSpPr>
          <p:cNvPr id="3" name="Espace réservé du contenu 2">
            <a:extLst>
              <a:ext uri="{FF2B5EF4-FFF2-40B4-BE49-F238E27FC236}">
                <a16:creationId xmlns:a16="http://schemas.microsoft.com/office/drawing/2014/main" id="{9D2675F5-1F87-BAB2-B27B-8C8281C8433E}"/>
              </a:ext>
            </a:extLst>
          </p:cNvPr>
          <p:cNvSpPr>
            <a:spLocks noGrp="1"/>
          </p:cNvSpPr>
          <p:nvPr>
            <p:ph idx="1"/>
          </p:nvPr>
        </p:nvSpPr>
        <p:spPr/>
        <p:txBody>
          <a:bodyPr>
            <a:normAutofit/>
          </a:bodyPr>
          <a:lstStyle/>
          <a:p>
            <a:pPr marL="0" lvl="0" indent="0" defTabSz="914400" fontAlgn="base">
              <a:spcAft>
                <a:spcPct val="0"/>
              </a:spcAft>
              <a:buClr>
                <a:srgbClr val="5AAB45"/>
              </a:buClr>
              <a:buNone/>
            </a:pPr>
            <a:r>
              <a:rPr lang="fr-FR" b="0" dirty="0">
                <a:solidFill>
                  <a:prstClr val="black"/>
                </a:solidFill>
                <a:latin typeface="Arial" panose="020B0604020202020204" pitchFamily="34" charset="0"/>
                <a:ea typeface="+mn-ea"/>
                <a:cs typeface="Arial" panose="020B0604020202020204" pitchFamily="34" charset="0"/>
              </a:rPr>
              <a:t>Tant que la recherche d’établissement est infructueuse et jusqu’à l’âge limite de l’obligation scolaire, soit entre trois et seize ans, les enfants relèvent de cette disposition.</a:t>
            </a:r>
          </a:p>
          <a:p>
            <a:pPr lvl="0" defTabSz="914400" fontAlgn="base">
              <a:spcAft>
                <a:spcPct val="0"/>
              </a:spcAft>
              <a:buClr>
                <a:srgbClr val="5AAB45"/>
              </a:buClr>
              <a:buFont typeface="Arial" panose="020B0604020202020204" pitchFamily="34" charset="0"/>
              <a:buChar char="•"/>
            </a:pPr>
            <a:endParaRPr lang="fr-FR" b="0" dirty="0">
              <a:solidFill>
                <a:prstClr val="black"/>
              </a:solidFill>
              <a:latin typeface="Arial" panose="020B0604020202020204" pitchFamily="34" charset="0"/>
              <a:ea typeface="+mn-ea"/>
              <a:cs typeface="Arial" panose="020B0604020202020204" pitchFamily="34" charset="0"/>
            </a:endParaRPr>
          </a:p>
          <a:p>
            <a:pPr marL="0" lvl="0" indent="0" defTabSz="914400" fontAlgn="base">
              <a:spcAft>
                <a:spcPct val="0"/>
              </a:spcAft>
              <a:buClr>
                <a:srgbClr val="5AAB45"/>
              </a:buClr>
              <a:buNone/>
            </a:pPr>
            <a:r>
              <a:rPr lang="fr-FR" b="0" dirty="0">
                <a:solidFill>
                  <a:prstClr val="black"/>
                </a:solidFill>
                <a:latin typeface="Arial" panose="020B0604020202020204" pitchFamily="34" charset="0"/>
                <a:ea typeface="+mn-ea"/>
                <a:cs typeface="Arial" panose="020B0604020202020204" pitchFamily="34" charset="0"/>
              </a:rPr>
              <a:t>Les enfants ne bénéficiant pas d’une décision de la CDAPH d’orientation vers un établissement médico-social du fait d’un refus de toute orientation de ce type par la famille ne peuvent pas entrer dans ce cadre. </a:t>
            </a:r>
          </a:p>
          <a:p>
            <a:pPr lvl="0" defTabSz="914400" fontAlgn="base">
              <a:spcAft>
                <a:spcPct val="0"/>
              </a:spcAft>
              <a:buClr>
                <a:srgbClr val="5AAB45"/>
              </a:buClr>
              <a:buFont typeface="Arial" panose="020B0604020202020204" pitchFamily="34" charset="0"/>
              <a:buChar char="•"/>
            </a:pPr>
            <a:endParaRPr lang="fr-FR" b="0" dirty="0">
              <a:solidFill>
                <a:prstClr val="black"/>
              </a:solidFill>
              <a:latin typeface="Arial" panose="020B0604020202020204" pitchFamily="34" charset="0"/>
              <a:ea typeface="+mn-ea"/>
              <a:cs typeface="Arial" panose="020B0604020202020204" pitchFamily="34" charset="0"/>
            </a:endParaRPr>
          </a:p>
          <a:p>
            <a:pPr marL="0" lvl="0" indent="0" defTabSz="914400" fontAlgn="base">
              <a:spcAft>
                <a:spcPct val="0"/>
              </a:spcAft>
              <a:buClr>
                <a:srgbClr val="5AAB45"/>
              </a:buClr>
              <a:buNone/>
            </a:pPr>
            <a:r>
              <a:rPr lang="fr-FR" b="0" dirty="0">
                <a:solidFill>
                  <a:prstClr val="black"/>
                </a:solidFill>
                <a:latin typeface="Arial" panose="020B0604020202020204" pitchFamily="34" charset="0"/>
                <a:ea typeface="+mn-ea"/>
                <a:cs typeface="Arial" panose="020B0604020202020204" pitchFamily="34" charset="0"/>
              </a:rPr>
              <a:t>En revanche, entre dans ce cadre la situation d’un enfant accueilli à temps partiel dans un établissement médicosocial ou en école ordinaire, mais en attente d’un accueil à temps complet.</a:t>
            </a:r>
          </a:p>
          <a:p>
            <a:endParaRPr lang="fr-FR" dirty="0"/>
          </a:p>
        </p:txBody>
      </p:sp>
      <p:sp>
        <p:nvSpPr>
          <p:cNvPr id="4" name="Espace réservé du numéro de diapositive 3">
            <a:extLst>
              <a:ext uri="{FF2B5EF4-FFF2-40B4-BE49-F238E27FC236}">
                <a16:creationId xmlns:a16="http://schemas.microsoft.com/office/drawing/2014/main" id="{B7232AFC-CEE5-B7C7-72E9-440043F0711B}"/>
              </a:ext>
            </a:extLst>
          </p:cNvPr>
          <p:cNvSpPr>
            <a:spLocks noGrp="1"/>
          </p:cNvSpPr>
          <p:nvPr>
            <p:ph type="sldNum" sz="quarter" idx="12"/>
          </p:nvPr>
        </p:nvSpPr>
        <p:spPr/>
        <p:txBody>
          <a:bodyPr/>
          <a:lstStyle/>
          <a:p>
            <a:fld id="{C8100989-B75F-4602-84D8-19856CD6A586}" type="slidenum">
              <a:rPr lang="fr-FR" smtClean="0"/>
              <a:pPr/>
              <a:t>62</a:t>
            </a:fld>
            <a:endParaRPr lang="fr-FR" dirty="0"/>
          </a:p>
        </p:txBody>
      </p:sp>
    </p:spTree>
    <p:extLst>
      <p:ext uri="{BB962C8B-B14F-4D97-AF65-F5344CB8AC3E}">
        <p14:creationId xmlns:p14="http://schemas.microsoft.com/office/powerpoint/2010/main" val="6327336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4" name="Rectangle 4"/>
          <p:cNvSpPr>
            <a:spLocks noGrp="1" noChangeArrowheads="1"/>
          </p:cNvSpPr>
          <p:nvPr>
            <p:ph type="title"/>
          </p:nvPr>
        </p:nvSpPr>
        <p:spPr>
          <a:xfrm>
            <a:off x="457200" y="764704"/>
            <a:ext cx="3970784" cy="404266"/>
          </a:xfrm>
          <a:solidFill>
            <a:srgbClr val="FFFF00"/>
          </a:solidFill>
        </p:spPr>
        <p:txBody>
          <a:bodyPr>
            <a:normAutofit fontScale="90000"/>
          </a:bodyPr>
          <a:lstStyle/>
          <a:p>
            <a:r>
              <a:rPr lang="fr-FR" sz="2400" dirty="0"/>
              <a:t>2) La surveillance régulière</a:t>
            </a:r>
          </a:p>
        </p:txBody>
      </p:sp>
      <p:sp>
        <p:nvSpPr>
          <p:cNvPr id="665605" name="Rectangle 5"/>
          <p:cNvSpPr>
            <a:spLocks noGrp="1" noChangeArrowheads="1"/>
          </p:cNvSpPr>
          <p:nvPr>
            <p:ph type="body" idx="1"/>
          </p:nvPr>
        </p:nvSpPr>
        <p:spPr/>
        <p:txBody>
          <a:bodyPr>
            <a:normAutofit/>
          </a:bodyPr>
          <a:lstStyle/>
          <a:p>
            <a:pPr eaLnBrk="0" hangingPunct="0">
              <a:spcBef>
                <a:spcPct val="50000"/>
              </a:spcBef>
              <a:buClr>
                <a:schemeClr val="accent1"/>
              </a:buClr>
            </a:pPr>
            <a:r>
              <a:rPr lang="fr-FR" sz="1800" b="0" dirty="0"/>
              <a:t>C’est veiller sur la personne afin qu'elle ne s'expose pas à un danger menaçant son intégrité ou sa sécurité.</a:t>
            </a:r>
          </a:p>
          <a:p>
            <a:pPr marL="0" indent="0" eaLnBrk="0" hangingPunct="0">
              <a:spcBef>
                <a:spcPct val="50000"/>
              </a:spcBef>
              <a:buClr>
                <a:schemeClr val="accent1"/>
              </a:buClr>
              <a:buNone/>
            </a:pPr>
            <a:endParaRPr lang="fr-FR" sz="1800" b="0" dirty="0"/>
          </a:p>
          <a:p>
            <a:pPr eaLnBrk="0" hangingPunct="0">
              <a:spcBef>
                <a:spcPct val="50000"/>
              </a:spcBef>
              <a:buClr>
                <a:schemeClr val="accent1"/>
              </a:buClr>
            </a:pPr>
            <a:r>
              <a:rPr lang="fr-FR" sz="1800" b="0" dirty="0"/>
              <a:t>Elle concerne 2 catégories de personnes :</a:t>
            </a:r>
          </a:p>
          <a:p>
            <a:pPr eaLnBrk="0" hangingPunct="0">
              <a:spcBef>
                <a:spcPct val="50000"/>
              </a:spcBef>
              <a:buClr>
                <a:schemeClr val="accent1"/>
              </a:buClr>
              <a:buFont typeface="Courier New"/>
              <a:buChar char="o"/>
            </a:pPr>
            <a:r>
              <a:rPr lang="fr-FR" sz="1800" b="0" dirty="0"/>
              <a:t>1) Celles qui s</a:t>
            </a:r>
            <a:r>
              <a:rPr lang="fr-FR" sz="1800" b="0" dirty="0">
                <a:latin typeface="Arial"/>
              </a:rPr>
              <a:t>’</a:t>
            </a:r>
            <a:r>
              <a:rPr lang="fr-FR" sz="1800" b="0" dirty="0"/>
              <a:t>exposent à un danger en raison d</a:t>
            </a:r>
            <a:r>
              <a:rPr lang="fr-FR" sz="1800" b="0" dirty="0">
                <a:latin typeface="Arial"/>
              </a:rPr>
              <a:t>’</a:t>
            </a:r>
            <a:r>
              <a:rPr lang="fr-FR" sz="1800" b="0" dirty="0"/>
              <a:t>une altération substantielle, durable ou définitive  d</a:t>
            </a:r>
            <a:r>
              <a:rPr lang="fr-FR" sz="1800" b="0" dirty="0">
                <a:latin typeface="Arial"/>
              </a:rPr>
              <a:t>’</a:t>
            </a:r>
            <a:r>
              <a:rPr lang="fr-FR" sz="1800" b="0" dirty="0"/>
              <a:t>une ou plusieurs fonctions mentales, cognitives ou psychiques.</a:t>
            </a:r>
          </a:p>
          <a:p>
            <a:pPr marL="0" indent="0" eaLnBrk="0" hangingPunct="0">
              <a:spcBef>
                <a:spcPct val="50000"/>
              </a:spcBef>
              <a:buClr>
                <a:schemeClr val="accent1"/>
              </a:buClr>
              <a:buNone/>
            </a:pPr>
            <a:endParaRPr lang="fr-FR" sz="1800" b="0" dirty="0"/>
          </a:p>
          <a:p>
            <a:pPr eaLnBrk="0" hangingPunct="0">
              <a:spcBef>
                <a:spcPct val="50000"/>
              </a:spcBef>
              <a:buClr>
                <a:schemeClr val="accent1"/>
              </a:buClr>
              <a:buFont typeface="Courier New"/>
              <a:buChar char="o"/>
            </a:pPr>
            <a:r>
              <a:rPr lang="fr-FR" sz="1800" b="0" dirty="0"/>
              <a:t>2) Celles qui nécessitent à la fois une aide totale pour la plupart des actes essentiels et une présence constante ou quasi constante due à un besoin de soins ou d’aide pour les gestes de la vie quotidienne.</a:t>
            </a:r>
          </a:p>
          <a:p>
            <a:pPr marL="0" indent="0" eaLnBrk="0" hangingPunct="0">
              <a:spcBef>
                <a:spcPct val="50000"/>
              </a:spcBef>
              <a:buClr>
                <a:schemeClr val="accent1"/>
              </a:buClr>
              <a:buNone/>
            </a:pPr>
            <a:endParaRPr lang="fr-FR" sz="1800" b="1" dirty="0"/>
          </a:p>
          <a:p>
            <a:endParaRPr lang="fr-FR" dirty="0"/>
          </a:p>
        </p:txBody>
      </p:sp>
      <p:sp>
        <p:nvSpPr>
          <p:cNvPr id="2" name="Espace réservé du numéro de diapositive 1"/>
          <p:cNvSpPr>
            <a:spLocks noGrp="1"/>
          </p:cNvSpPr>
          <p:nvPr>
            <p:ph type="sldNum" sz="quarter" idx="12"/>
          </p:nvPr>
        </p:nvSpPr>
        <p:spPr/>
        <p:txBody>
          <a:bodyPr/>
          <a:lstStyle/>
          <a:p>
            <a:fld id="{C8100989-B75F-4602-84D8-19856CD6A586}" type="slidenum">
              <a:rPr lang="fr-FR" smtClean="0"/>
              <a:pPr/>
              <a:t>63</a:t>
            </a:fld>
            <a:endParaRPr lang="fr-FR" dirty="0"/>
          </a:p>
        </p:txBody>
      </p:sp>
    </p:spTree>
    <p:extLst>
      <p:ext uri="{BB962C8B-B14F-4D97-AF65-F5344CB8AC3E}">
        <p14:creationId xmlns:p14="http://schemas.microsoft.com/office/powerpoint/2010/main" val="54558592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560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560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560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a:t>La surveillance régulière (1)</a:t>
            </a:r>
          </a:p>
        </p:txBody>
      </p:sp>
      <p:sp>
        <p:nvSpPr>
          <p:cNvPr id="3" name="Espace réservé du contenu 2"/>
          <p:cNvSpPr>
            <a:spLocks noGrp="1"/>
          </p:cNvSpPr>
          <p:nvPr>
            <p:ph idx="1"/>
          </p:nvPr>
        </p:nvSpPr>
        <p:spPr/>
        <p:txBody>
          <a:bodyPr>
            <a:normAutofit/>
          </a:bodyPr>
          <a:lstStyle/>
          <a:p>
            <a:r>
              <a:rPr lang="fr-FR" sz="1800" dirty="0"/>
              <a:t>1</a:t>
            </a:r>
            <a:r>
              <a:rPr lang="fr-FR" sz="1800" baseline="30000" dirty="0"/>
              <a:t>ère</a:t>
            </a:r>
            <a:r>
              <a:rPr lang="fr-FR" sz="1800" dirty="0"/>
              <a:t> catégorie de personnes :  celles qui s’exposent à un danger du fait d’une altération d’une ou plusieurs fonctions mentales, cognitives ou psychiques:</a:t>
            </a:r>
          </a:p>
          <a:p>
            <a:pPr marL="0" indent="0">
              <a:buNone/>
            </a:pPr>
            <a:endParaRPr lang="fr-FR" sz="1800" dirty="0"/>
          </a:p>
          <a:p>
            <a:pPr marL="0" indent="0">
              <a:buNone/>
            </a:pPr>
            <a:r>
              <a:rPr lang="fr-FR" sz="1800" b="0" dirty="0"/>
              <a:t>Apprécier le besoin de surveillance au regard des conséquences que des troubles du comportement peuvent avoir dans différentes situations : </a:t>
            </a:r>
          </a:p>
          <a:p>
            <a:pPr marL="0" indent="0">
              <a:buNone/>
            </a:pPr>
            <a:endParaRPr lang="fr-FR" sz="1800" b="0" dirty="0"/>
          </a:p>
          <a:p>
            <a:pPr marL="0" indent="0">
              <a:buNone/>
            </a:pPr>
            <a:r>
              <a:rPr lang="fr-FR" sz="1800" b="0" u="sng" dirty="0"/>
              <a:t>s’orienter dans le temps, s’orienter dans l’espace, gérer sa sécurité, utiliser des appareils et techniques de communication, maîtriser son comportement, capacité à faire face à un stress, à une crise, à des imprévus. </a:t>
            </a:r>
          </a:p>
          <a:p>
            <a:pPr marL="0" indent="0">
              <a:buNone/>
            </a:pPr>
            <a:r>
              <a:rPr lang="fr-FR" sz="1800" b="0" i="1" dirty="0"/>
              <a:t>(se reporter aux définitions données au chapitre 1 de l’annexe 2-5)</a:t>
            </a:r>
          </a:p>
          <a:p>
            <a:pPr marL="0" indent="0">
              <a:buNone/>
            </a:pPr>
            <a:endParaRPr lang="fr-FR" sz="1800" b="0" i="1" dirty="0"/>
          </a:p>
          <a:p>
            <a:pPr marL="0" indent="0">
              <a:buNone/>
            </a:pPr>
            <a:r>
              <a:rPr lang="fr-FR" sz="1800" b="0" i="1" dirty="0"/>
              <a:t>Le temps maximum attribuable est de </a:t>
            </a:r>
            <a:r>
              <a:rPr lang="fr-FR" sz="1800" i="1" dirty="0"/>
              <a:t>3 heures par jour.</a:t>
            </a:r>
          </a:p>
          <a:p>
            <a:pPr marL="0" indent="0">
              <a:buNone/>
            </a:pPr>
            <a:endParaRPr lang="fr-FR" sz="1800" i="1" dirty="0"/>
          </a:p>
          <a:p>
            <a:pPr marL="0" indent="0">
              <a:buNone/>
            </a:pPr>
            <a:r>
              <a:rPr lang="fr-FR" sz="1800" b="0" i="1" dirty="0"/>
              <a:t>Il peut se cumuler avec celui accordé pour les actes essentiels dans la limite de </a:t>
            </a:r>
            <a:r>
              <a:rPr lang="fr-FR" sz="1800" i="1" dirty="0"/>
              <a:t>6h05 par jour.</a:t>
            </a:r>
            <a:endParaRPr lang="fr-FR" sz="1800" dirty="0"/>
          </a:p>
        </p:txBody>
      </p:sp>
      <p:sp>
        <p:nvSpPr>
          <p:cNvPr id="4" name="Espace réservé du numéro de diapositive 3"/>
          <p:cNvSpPr>
            <a:spLocks noGrp="1"/>
          </p:cNvSpPr>
          <p:nvPr>
            <p:ph type="sldNum" sz="quarter" idx="12"/>
          </p:nvPr>
        </p:nvSpPr>
        <p:spPr/>
        <p:txBody>
          <a:bodyPr/>
          <a:lstStyle/>
          <a:p>
            <a:fld id="{C8100989-B75F-4602-84D8-19856CD6A586}" type="slidenum">
              <a:rPr lang="fr-FR" smtClean="0"/>
              <a:pPr/>
              <a:t>64</a:t>
            </a:fld>
            <a:endParaRPr lang="fr-FR" dirty="0"/>
          </a:p>
        </p:txBody>
      </p:sp>
      <p:sp>
        <p:nvSpPr>
          <p:cNvPr id="5" name="Espace réservé de la date 4"/>
          <p:cNvSpPr>
            <a:spLocks noGrp="1"/>
          </p:cNvSpPr>
          <p:nvPr>
            <p:ph type="dt" sz="half" idx="10"/>
          </p:nvPr>
        </p:nvSpPr>
        <p:spPr/>
        <p:txBody>
          <a:bodyPr/>
          <a:lstStyle/>
          <a:p>
            <a:r>
              <a:rPr lang="fr-FR"/>
              <a:t>2021</a:t>
            </a:r>
            <a:endParaRPr lang="fr-FR" dirty="0"/>
          </a:p>
        </p:txBody>
      </p:sp>
    </p:spTree>
    <p:extLst>
      <p:ext uri="{BB962C8B-B14F-4D97-AF65-F5344CB8AC3E}">
        <p14:creationId xmlns:p14="http://schemas.microsoft.com/office/powerpoint/2010/main" val="41297332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a:t>La surveillance régulière (2)</a:t>
            </a:r>
          </a:p>
        </p:txBody>
      </p:sp>
      <p:sp>
        <p:nvSpPr>
          <p:cNvPr id="3" name="Espace réservé du contenu 2"/>
          <p:cNvSpPr>
            <a:spLocks noGrp="1"/>
          </p:cNvSpPr>
          <p:nvPr>
            <p:ph idx="1"/>
          </p:nvPr>
        </p:nvSpPr>
        <p:spPr/>
        <p:txBody>
          <a:bodyPr>
            <a:normAutofit/>
          </a:bodyPr>
          <a:lstStyle/>
          <a:p>
            <a:r>
              <a:rPr lang="fr-FR" sz="1800" dirty="0"/>
              <a:t>2</a:t>
            </a:r>
            <a:r>
              <a:rPr lang="fr-FR" sz="1800" baseline="30000" dirty="0"/>
              <a:t>ème</a:t>
            </a:r>
            <a:r>
              <a:rPr lang="fr-FR" sz="1800" dirty="0"/>
              <a:t> catégorie de personnes </a:t>
            </a:r>
            <a:r>
              <a:rPr lang="fr-FR" sz="1800" b="0" dirty="0"/>
              <a:t>: les personnes qui nécessitent à la fois une aide totale pour la plupart des actes essentiels et une présence constante ou quasi constante due à un besoin de soins ou d’aide pour les gestes de la vie quotidienne.</a:t>
            </a:r>
          </a:p>
          <a:p>
            <a:pPr marL="0" indent="0">
              <a:buNone/>
            </a:pPr>
            <a:endParaRPr lang="fr-FR" sz="1800" b="0" dirty="0"/>
          </a:p>
          <a:p>
            <a:pPr marL="0" indent="0">
              <a:buNone/>
            </a:pPr>
            <a:r>
              <a:rPr lang="fr-FR" sz="1800" b="0" dirty="0"/>
              <a:t>Les personnes concernées nécessitent de façon conjointe :</a:t>
            </a:r>
          </a:p>
          <a:p>
            <a:pPr>
              <a:buFont typeface="Courier New"/>
              <a:buChar char="o"/>
            </a:pPr>
            <a:r>
              <a:rPr lang="fr-FR" sz="1800" b="0" dirty="0"/>
              <a:t>Une aide totale pour les actes essentiels liés à l’entretien personnel</a:t>
            </a:r>
          </a:p>
          <a:p>
            <a:pPr>
              <a:buFont typeface="Courier New"/>
              <a:buChar char="o"/>
            </a:pPr>
            <a:r>
              <a:rPr lang="fr-FR" sz="1800" b="0" dirty="0"/>
              <a:t>Des interventions itératives le jour pour des soins ou des gestes de la vie quotidienne</a:t>
            </a:r>
          </a:p>
          <a:p>
            <a:pPr>
              <a:buFont typeface="Courier New"/>
              <a:buChar char="o"/>
            </a:pPr>
            <a:r>
              <a:rPr lang="fr-FR" sz="1800" b="0" dirty="0"/>
              <a:t>Des interventions actives généralement nécessaires la nuit</a:t>
            </a:r>
          </a:p>
          <a:p>
            <a:pPr>
              <a:buFont typeface="Courier New"/>
              <a:buChar char="o"/>
            </a:pPr>
            <a:endParaRPr lang="fr-FR" sz="1800" b="0" dirty="0"/>
          </a:p>
          <a:p>
            <a:pPr marL="0" indent="0">
              <a:buNone/>
            </a:pPr>
            <a:r>
              <a:rPr lang="fr-FR" sz="1800" b="0" i="1" dirty="0"/>
              <a:t>Dans ce cas, le cumul des temps d’aide humaine pour les actes essentiels et la surveillance peut atteindre </a:t>
            </a:r>
            <a:r>
              <a:rPr lang="fr-FR" sz="1800" i="1" dirty="0"/>
              <a:t>24 heures par jour</a:t>
            </a:r>
          </a:p>
        </p:txBody>
      </p:sp>
      <p:sp>
        <p:nvSpPr>
          <p:cNvPr id="4" name="Espace réservé du numéro de diapositive 3"/>
          <p:cNvSpPr>
            <a:spLocks noGrp="1"/>
          </p:cNvSpPr>
          <p:nvPr>
            <p:ph type="sldNum" sz="quarter" idx="12"/>
          </p:nvPr>
        </p:nvSpPr>
        <p:spPr/>
        <p:txBody>
          <a:bodyPr/>
          <a:lstStyle/>
          <a:p>
            <a:fld id="{C8100989-B75F-4602-84D8-19856CD6A586}" type="slidenum">
              <a:rPr lang="fr-FR" smtClean="0"/>
              <a:pPr/>
              <a:t>65</a:t>
            </a:fld>
            <a:endParaRPr lang="fr-FR" dirty="0"/>
          </a:p>
        </p:txBody>
      </p:sp>
      <p:sp>
        <p:nvSpPr>
          <p:cNvPr id="5" name="Espace réservé de la date 4"/>
          <p:cNvSpPr>
            <a:spLocks noGrp="1"/>
          </p:cNvSpPr>
          <p:nvPr>
            <p:ph type="dt" sz="half" idx="10"/>
          </p:nvPr>
        </p:nvSpPr>
        <p:spPr/>
        <p:txBody>
          <a:bodyPr/>
          <a:lstStyle/>
          <a:p>
            <a:r>
              <a:rPr lang="fr-FR"/>
              <a:t>2021</a:t>
            </a:r>
            <a:endParaRPr lang="fr-FR" dirty="0"/>
          </a:p>
        </p:txBody>
      </p:sp>
    </p:spTree>
    <p:extLst>
      <p:ext uri="{BB962C8B-B14F-4D97-AF65-F5344CB8AC3E}">
        <p14:creationId xmlns:p14="http://schemas.microsoft.com/office/powerpoint/2010/main" val="21204320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0C55222-1B85-F195-161F-2B2F0879407A}"/>
              </a:ext>
            </a:extLst>
          </p:cNvPr>
          <p:cNvSpPr txBox="1"/>
          <p:nvPr/>
        </p:nvSpPr>
        <p:spPr>
          <a:xfrm>
            <a:off x="2689761" y="2602922"/>
            <a:ext cx="5201393" cy="2400657"/>
          </a:xfrm>
          <a:prstGeom prst="rect">
            <a:avLst/>
          </a:prstGeom>
          <a:solidFill>
            <a:srgbClr val="FFFF00"/>
          </a:solidFill>
        </p:spPr>
        <p:txBody>
          <a:bodyPr wrap="square" rtlCol="0">
            <a:spAutoFit/>
          </a:bodyPr>
          <a:lstStyle/>
          <a:p>
            <a:r>
              <a:rPr lang="fr-FR" sz="3000" dirty="0"/>
              <a:t>Les aides humaines (élément 1):</a:t>
            </a:r>
          </a:p>
          <a:p>
            <a:endParaRPr lang="fr-FR" sz="3000" dirty="0"/>
          </a:p>
          <a:p>
            <a:r>
              <a:rPr lang="fr-FR" sz="3000" dirty="0"/>
              <a:t>Le soutien à l’autonomie</a:t>
            </a:r>
          </a:p>
          <a:p>
            <a:endParaRPr lang="fr-FR" sz="3000" dirty="0"/>
          </a:p>
          <a:p>
            <a:r>
              <a:rPr lang="fr-FR" sz="3000" dirty="0"/>
              <a:t>Décret du 19 avril 2022</a:t>
            </a:r>
          </a:p>
        </p:txBody>
      </p:sp>
    </p:spTree>
    <p:extLst>
      <p:ext uri="{BB962C8B-B14F-4D97-AF65-F5344CB8AC3E}">
        <p14:creationId xmlns:p14="http://schemas.microsoft.com/office/powerpoint/2010/main" val="41811755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4A3C28-ADA3-A034-CDB2-663828CD9152}"/>
              </a:ext>
            </a:extLst>
          </p:cNvPr>
          <p:cNvSpPr>
            <a:spLocks noGrp="1"/>
          </p:cNvSpPr>
          <p:nvPr>
            <p:ph type="title"/>
          </p:nvPr>
        </p:nvSpPr>
        <p:spPr>
          <a:xfrm>
            <a:off x="457200" y="764704"/>
            <a:ext cx="4906888" cy="615204"/>
          </a:xfrm>
          <a:solidFill>
            <a:srgbClr val="FFFF00"/>
          </a:solidFill>
        </p:spPr>
        <p:txBody>
          <a:bodyPr>
            <a:normAutofit/>
          </a:bodyPr>
          <a:lstStyle/>
          <a:p>
            <a:r>
              <a:rPr lang="fr-FR" sz="2400" dirty="0"/>
              <a:t>3) Le soutien à l’autonomie</a:t>
            </a:r>
          </a:p>
        </p:txBody>
      </p:sp>
      <p:sp>
        <p:nvSpPr>
          <p:cNvPr id="3" name="Espace réservé du contenu 2">
            <a:extLst>
              <a:ext uri="{FF2B5EF4-FFF2-40B4-BE49-F238E27FC236}">
                <a16:creationId xmlns:a16="http://schemas.microsoft.com/office/drawing/2014/main" id="{FAA06A35-9318-08B2-2E08-E4B81F1402E8}"/>
              </a:ext>
            </a:extLst>
          </p:cNvPr>
          <p:cNvSpPr>
            <a:spLocks noGrp="1"/>
          </p:cNvSpPr>
          <p:nvPr>
            <p:ph idx="1"/>
          </p:nvPr>
        </p:nvSpPr>
        <p:spPr/>
        <p:txBody>
          <a:bodyPr/>
          <a:lstStyle/>
          <a:p>
            <a:endParaRPr lang="fr-FR" dirty="0"/>
          </a:p>
          <a:p>
            <a:pPr algn="just">
              <a:lnSpc>
                <a:spcPct val="107000"/>
              </a:lnSpc>
              <a:spcAft>
                <a:spcPts val="600"/>
              </a:spcAft>
            </a:pPr>
            <a:r>
              <a:rPr lang="fr-FR" sz="1800" b="0" dirty="0">
                <a:latin typeface="Arial" panose="020B0604020202020204" pitchFamily="34" charset="0"/>
                <a:ea typeface="Calibri" panose="020F0502020204030204" pitchFamily="34" charset="0"/>
                <a:cs typeface="Arial" panose="020B0604020202020204" pitchFamily="34" charset="0"/>
              </a:rPr>
              <a:t>C’est l'accompagnement d'une personne dans l'exercice de l'autonomie dans le respect de ses aspirations personnelles.</a:t>
            </a:r>
          </a:p>
          <a:p>
            <a:pPr algn="just">
              <a:lnSpc>
                <a:spcPct val="107000"/>
              </a:lnSpc>
              <a:spcAft>
                <a:spcPts val="600"/>
              </a:spcAft>
            </a:pPr>
            <a:endParaRPr lang="fr-FR" sz="18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600"/>
              </a:spcAft>
            </a:pPr>
            <a:r>
              <a:rPr lang="fr-FR" sz="1800" b="0" dirty="0">
                <a:latin typeface="Arial" panose="020B0604020202020204" pitchFamily="34" charset="0"/>
                <a:ea typeface="Calibri" panose="020F0502020204030204" pitchFamily="34" charset="0"/>
                <a:cs typeface="Arial" panose="020B0604020202020204" pitchFamily="34" charset="0"/>
              </a:rPr>
              <a:t>Ce besoin de soutien à l'autonomie doit être durable ou survenir fréquemment et concerne les personnes présentant notamment une ou plusieurs altérations des fonctions mentales, cognitives ou psychiques</a:t>
            </a:r>
            <a:endParaRPr lang="fr-FR" sz="1800" b="0"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5C5EC853-9C89-C3F5-696D-DF6706955D65}"/>
              </a:ext>
            </a:extLst>
          </p:cNvPr>
          <p:cNvSpPr>
            <a:spLocks noGrp="1"/>
          </p:cNvSpPr>
          <p:nvPr>
            <p:ph type="sldNum" sz="quarter" idx="12"/>
          </p:nvPr>
        </p:nvSpPr>
        <p:spPr/>
        <p:txBody>
          <a:bodyPr/>
          <a:lstStyle/>
          <a:p>
            <a:fld id="{C8100989-B75F-4602-84D8-19856CD6A586}" type="slidenum">
              <a:rPr lang="fr-FR" smtClean="0"/>
              <a:pPr/>
              <a:t>67</a:t>
            </a:fld>
            <a:endParaRPr lang="fr-FR" dirty="0"/>
          </a:p>
        </p:txBody>
      </p:sp>
    </p:spTree>
    <p:extLst>
      <p:ext uri="{BB962C8B-B14F-4D97-AF65-F5344CB8AC3E}">
        <p14:creationId xmlns:p14="http://schemas.microsoft.com/office/powerpoint/2010/main" val="24096215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6282BB-87B7-3890-0D1C-E8CFC80F4732}"/>
              </a:ext>
            </a:extLst>
          </p:cNvPr>
          <p:cNvSpPr>
            <a:spLocks noGrp="1"/>
          </p:cNvSpPr>
          <p:nvPr>
            <p:ph type="title"/>
          </p:nvPr>
        </p:nvSpPr>
        <p:spPr/>
        <p:txBody>
          <a:bodyPr>
            <a:normAutofit/>
          </a:bodyPr>
          <a:lstStyle/>
          <a:p>
            <a:r>
              <a:rPr lang="fr-FR" sz="2400" dirty="0"/>
              <a:t>Apprécier le besoin de soutien à l’autonomie</a:t>
            </a:r>
          </a:p>
        </p:txBody>
      </p:sp>
      <p:sp>
        <p:nvSpPr>
          <p:cNvPr id="3" name="Espace réservé du contenu 2">
            <a:extLst>
              <a:ext uri="{FF2B5EF4-FFF2-40B4-BE49-F238E27FC236}">
                <a16:creationId xmlns:a16="http://schemas.microsoft.com/office/drawing/2014/main" id="{AF27A742-2C80-0794-2B18-7DDA5849EA54}"/>
              </a:ext>
            </a:extLst>
          </p:cNvPr>
          <p:cNvSpPr>
            <a:spLocks noGrp="1"/>
          </p:cNvSpPr>
          <p:nvPr>
            <p:ph idx="1"/>
          </p:nvPr>
        </p:nvSpPr>
        <p:spPr/>
        <p:txBody>
          <a:bodyPr>
            <a:normAutofit/>
          </a:bodyPr>
          <a:lstStyle/>
          <a:p>
            <a:pPr marL="0" indent="0">
              <a:buNone/>
            </a:pPr>
            <a:r>
              <a:rPr lang="fr-FR" sz="1800" dirty="0">
                <a:solidFill>
                  <a:srgbClr val="000000"/>
                </a:solidFill>
                <a:latin typeface="Arial" panose="020B0604020202020204" pitchFamily="34" charset="0"/>
                <a:cs typeface="Arial" panose="020B0604020202020204" pitchFamily="34" charset="0"/>
              </a:rPr>
              <a:t>Le besoin de soutien à l'autonomie s'apprécie au regard de l'hypersensibilité à l'anxiété, au stress et au contexte ainsi que des conséquences que des altérations des fonctions peuvent avoir dans différentes situations : </a:t>
            </a:r>
          </a:p>
          <a:p>
            <a:r>
              <a:rPr lang="fr-FR" sz="1800" b="0" dirty="0">
                <a:solidFill>
                  <a:srgbClr val="000000"/>
                </a:solidFill>
                <a:latin typeface="Arial" panose="020B0604020202020204" pitchFamily="34" charset="0"/>
                <a:cs typeface="Arial" panose="020B0604020202020204" pitchFamily="34" charset="0"/>
              </a:rPr>
              <a:t>pour planifier, organiser, entamer, exécuter, et gérer le temps des activités (habituelles ou inhabituelles) en s'adaptant au contexte dans les actes nécessaires pour vivre dans un logement, pour se déplacer en dehors de ce logement, y compris pour prendre les transports, et participer à la vie en société ; </a:t>
            </a:r>
          </a:p>
          <a:p>
            <a:pPr marL="0" indent="0">
              <a:buNone/>
            </a:pPr>
            <a:r>
              <a:rPr lang="fr-FR" sz="1800" b="0" i="1" dirty="0">
                <a:solidFill>
                  <a:srgbClr val="000000"/>
                </a:solidFill>
                <a:latin typeface="Arial" panose="020B0604020202020204" pitchFamily="34" charset="0"/>
                <a:cs typeface="Arial" panose="020B0604020202020204" pitchFamily="34" charset="0"/>
              </a:rPr>
              <a:t>(renvoie à « entreprendre des tâches multiples et à la réalisation des tâches multiples)</a:t>
            </a:r>
          </a:p>
          <a:p>
            <a:r>
              <a:rPr lang="fr-FR" sz="1800" b="0" dirty="0">
                <a:solidFill>
                  <a:srgbClr val="000000"/>
                </a:solidFill>
                <a:latin typeface="Arial" panose="020B0604020202020204" pitchFamily="34" charset="0"/>
                <a:cs typeface="Arial" panose="020B0604020202020204" pitchFamily="34" charset="0"/>
              </a:rPr>
              <a:t>pour interagir avec autrui, comprendre ses intentions et ses émotions ainsi que s'adapter aux codes sociaux et à la communication afin de pouvoir avoir des relations avec autrui, y compris en dehors de sa famille proche ou de ses aidants ;</a:t>
            </a:r>
          </a:p>
          <a:p>
            <a:pPr marL="0" indent="0">
              <a:buNone/>
            </a:pPr>
            <a:r>
              <a:rPr lang="fr-FR" sz="1800" b="0" i="1" dirty="0">
                <a:solidFill>
                  <a:srgbClr val="000000"/>
                </a:solidFill>
                <a:latin typeface="Arial" panose="020B0604020202020204" pitchFamily="34" charset="0"/>
                <a:cs typeface="Arial" panose="020B0604020202020204" pitchFamily="34" charset="0"/>
              </a:rPr>
              <a:t>(renvoie à la maîtrise de son comportement) </a:t>
            </a:r>
          </a:p>
          <a:p>
            <a:endParaRPr lang="fr-FR" dirty="0"/>
          </a:p>
        </p:txBody>
      </p:sp>
      <p:sp>
        <p:nvSpPr>
          <p:cNvPr id="4" name="Espace réservé du numéro de diapositive 3">
            <a:extLst>
              <a:ext uri="{FF2B5EF4-FFF2-40B4-BE49-F238E27FC236}">
                <a16:creationId xmlns:a16="http://schemas.microsoft.com/office/drawing/2014/main" id="{00E8C349-7251-5B8A-0AEA-B6650096635A}"/>
              </a:ext>
            </a:extLst>
          </p:cNvPr>
          <p:cNvSpPr>
            <a:spLocks noGrp="1"/>
          </p:cNvSpPr>
          <p:nvPr>
            <p:ph type="sldNum" sz="quarter" idx="12"/>
          </p:nvPr>
        </p:nvSpPr>
        <p:spPr/>
        <p:txBody>
          <a:bodyPr/>
          <a:lstStyle/>
          <a:p>
            <a:fld id="{C8100989-B75F-4602-84D8-19856CD6A586}" type="slidenum">
              <a:rPr lang="fr-FR" smtClean="0"/>
              <a:pPr/>
              <a:t>68</a:t>
            </a:fld>
            <a:endParaRPr lang="fr-FR" dirty="0"/>
          </a:p>
        </p:txBody>
      </p:sp>
    </p:spTree>
    <p:extLst>
      <p:ext uri="{BB962C8B-B14F-4D97-AF65-F5344CB8AC3E}">
        <p14:creationId xmlns:p14="http://schemas.microsoft.com/office/powerpoint/2010/main" val="1047297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02F7A-4C9A-B93C-F900-F6A73FC0D3F4}"/>
              </a:ext>
            </a:extLst>
          </p:cNvPr>
          <p:cNvSpPr>
            <a:spLocks noGrp="1"/>
          </p:cNvSpPr>
          <p:nvPr>
            <p:ph type="title"/>
          </p:nvPr>
        </p:nvSpPr>
        <p:spPr/>
        <p:txBody>
          <a:bodyPr>
            <a:normAutofit/>
          </a:bodyPr>
          <a:lstStyle/>
          <a:p>
            <a:r>
              <a:rPr lang="fr-FR" sz="2400" dirty="0"/>
              <a:t>Et pour…</a:t>
            </a:r>
          </a:p>
        </p:txBody>
      </p:sp>
      <p:sp>
        <p:nvSpPr>
          <p:cNvPr id="3" name="Espace réservé du contenu 2">
            <a:extLst>
              <a:ext uri="{FF2B5EF4-FFF2-40B4-BE49-F238E27FC236}">
                <a16:creationId xmlns:a16="http://schemas.microsoft.com/office/drawing/2014/main" id="{E63FA33E-4ED8-57BD-5FCB-BD6B2315C839}"/>
              </a:ext>
            </a:extLst>
          </p:cNvPr>
          <p:cNvSpPr>
            <a:spLocks noGrp="1"/>
          </p:cNvSpPr>
          <p:nvPr>
            <p:ph idx="1"/>
          </p:nvPr>
        </p:nvSpPr>
        <p:spPr/>
        <p:txBody>
          <a:bodyPr>
            <a:normAutofit fontScale="85000" lnSpcReduction="20000"/>
          </a:bodyPr>
          <a:lstStyle/>
          <a:p>
            <a:pPr lvl="1">
              <a:buFont typeface="Arial" panose="020B0604020202020204" pitchFamily="34" charset="0"/>
              <a:buChar char="•"/>
            </a:pPr>
            <a:r>
              <a:rPr lang="fr-FR" sz="2100" dirty="0">
                <a:solidFill>
                  <a:srgbClr val="000000"/>
                </a:solidFill>
                <a:latin typeface="Arial" panose="020B0604020202020204" pitchFamily="34" charset="0"/>
                <a:cs typeface="Arial" panose="020B0604020202020204" pitchFamily="34" charset="0"/>
              </a:rPr>
              <a:t>pour évaluer ses capacités, la qualité de ses réalisations et connaitre ses limites, afin notamment d'être capable d'identifier ses besoins d'aide, de prendre des décisions adaptées et de prendre soin de sa santé ; </a:t>
            </a:r>
          </a:p>
          <a:p>
            <a:pPr marL="0" indent="0" algn="just">
              <a:lnSpc>
                <a:spcPct val="107000"/>
              </a:lnSpc>
              <a:spcAft>
                <a:spcPts val="600"/>
              </a:spcAft>
              <a:buClrTx/>
              <a:buNone/>
            </a:pPr>
            <a:r>
              <a:rPr lang="fr-FR" sz="2100" b="0" i="1" kern="1200" dirty="0">
                <a:solidFill>
                  <a:prstClr val="black"/>
                </a:solidFill>
                <a:latin typeface="Arial" panose="020B0604020202020204" pitchFamily="34" charset="0"/>
                <a:ea typeface="Calibri" panose="020F0502020204030204" pitchFamily="34" charset="0"/>
                <a:cs typeface="Arial" panose="020B0604020202020204" pitchFamily="34" charset="0"/>
              </a:rPr>
              <a:t>Prendre soin de sa santé renvoie notamment à la réalisation des tâches liées à la prise, l’organisation et l’effectivité des rendez-vous médicaux que l’on retrouve dans l’acte essentiel de l’existence « la réalisation de tâches multiples » pris en compte pour l’éligibilité à l’élément 1 aides humaines</a:t>
            </a:r>
          </a:p>
          <a:p>
            <a:pPr marL="457200" lvl="1" indent="0">
              <a:buNone/>
            </a:pPr>
            <a:endParaRPr lang="fr-FR" sz="2100" i="1" dirty="0">
              <a:solidFill>
                <a:srgbClr val="000000"/>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fr-FR" sz="2100" dirty="0">
                <a:solidFill>
                  <a:srgbClr val="000000"/>
                </a:solidFill>
                <a:latin typeface="Arial" panose="020B0604020202020204" pitchFamily="34" charset="0"/>
                <a:cs typeface="Arial" panose="020B0604020202020204" pitchFamily="34" charset="0"/>
              </a:rPr>
              <a:t>pour traiter les informations sensorielles (notamment hypo ou hyper sensorialité, recherche ou évitement des sensations, hallucinations, difficulté à identifier une douleur, difficulté à évoluer dans certains environnements) afin notamment de mettre en œuvre les habiletés de la vie quotidienne, la communication, les compétences sociales</a:t>
            </a:r>
          </a:p>
          <a:p>
            <a:pPr marL="0" indent="0" algn="just">
              <a:lnSpc>
                <a:spcPct val="107000"/>
              </a:lnSpc>
              <a:spcAft>
                <a:spcPts val="600"/>
              </a:spcAft>
              <a:buClrTx/>
              <a:buNone/>
            </a:pPr>
            <a:r>
              <a:rPr lang="fr-FR" sz="2100" b="0" i="1" kern="1200" dirty="0">
                <a:solidFill>
                  <a:prstClr val="black"/>
                </a:solidFill>
                <a:latin typeface="Arial" panose="020B0604020202020204" pitchFamily="34" charset="0"/>
                <a:ea typeface="Calibri" panose="020F0502020204030204" pitchFamily="34" charset="0"/>
                <a:cs typeface="Arial" panose="020B0604020202020204" pitchFamily="34" charset="0"/>
              </a:rPr>
              <a:t>(Un mauvais traitement des informations sensorielles peut avoir des retentissements sur les relations avec autrui, la communication, la mobilité, l’entretien personnel, la réalisation des activités. Cela peut aussi être à l’origine de troubles du comportement et limiter le fonctionnement adaptatif ou le niveau d’attention des personnes concernées.)</a:t>
            </a:r>
            <a:endParaRPr lang="en-US" sz="2100" i="1" dirty="0">
              <a:latin typeface="Arial" panose="020B0604020202020204" pitchFamily="34" charset="0"/>
              <a:cs typeface="Arial" panose="020B0604020202020204" pitchFamily="34" charset="0"/>
            </a:endParaRPr>
          </a:p>
          <a:p>
            <a:pPr marL="0" indent="0">
              <a:buNone/>
            </a:pPr>
            <a:endParaRPr lang="fr-FR" sz="2100" dirty="0">
              <a:latin typeface="Arial" panose="020B0604020202020204" pitchFamily="34" charset="0"/>
              <a:cs typeface="Arial" panose="020B0604020202020204" pitchFamily="34" charset="0"/>
            </a:endParaRPr>
          </a:p>
          <a:p>
            <a:pPr marL="0" indent="0">
              <a:buNone/>
            </a:pPr>
            <a:endParaRPr lang="fr-FR" dirty="0"/>
          </a:p>
        </p:txBody>
      </p:sp>
      <p:sp>
        <p:nvSpPr>
          <p:cNvPr id="4" name="Espace réservé du numéro de diapositive 3">
            <a:extLst>
              <a:ext uri="{FF2B5EF4-FFF2-40B4-BE49-F238E27FC236}">
                <a16:creationId xmlns:a16="http://schemas.microsoft.com/office/drawing/2014/main" id="{998A281A-E297-D2FC-32F1-2F152FD584DE}"/>
              </a:ext>
            </a:extLst>
          </p:cNvPr>
          <p:cNvSpPr>
            <a:spLocks noGrp="1"/>
          </p:cNvSpPr>
          <p:nvPr>
            <p:ph type="sldNum" sz="quarter" idx="12"/>
          </p:nvPr>
        </p:nvSpPr>
        <p:spPr/>
        <p:txBody>
          <a:bodyPr/>
          <a:lstStyle/>
          <a:p>
            <a:fld id="{C8100989-B75F-4602-84D8-19856CD6A586}" type="slidenum">
              <a:rPr lang="fr-FR" smtClean="0"/>
              <a:pPr/>
              <a:t>69</a:t>
            </a:fld>
            <a:endParaRPr lang="fr-FR" dirty="0"/>
          </a:p>
        </p:txBody>
      </p:sp>
    </p:spTree>
    <p:extLst>
      <p:ext uri="{BB962C8B-B14F-4D97-AF65-F5344CB8AC3E}">
        <p14:creationId xmlns:p14="http://schemas.microsoft.com/office/powerpoint/2010/main" val="3285844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8" name="Rectangle 4"/>
          <p:cNvSpPr>
            <a:spLocks noGrp="1" noChangeArrowheads="1"/>
          </p:cNvSpPr>
          <p:nvPr>
            <p:ph type="title"/>
          </p:nvPr>
        </p:nvSpPr>
        <p:spPr/>
        <p:txBody>
          <a:bodyPr>
            <a:normAutofit/>
          </a:bodyPr>
          <a:lstStyle/>
          <a:p>
            <a:r>
              <a:rPr lang="fr-FR" sz="2000" dirty="0"/>
              <a:t>La prestation de compensation du handicap : les 5 éléments</a:t>
            </a:r>
          </a:p>
        </p:txBody>
      </p:sp>
      <p:sp>
        <p:nvSpPr>
          <p:cNvPr id="651269" name="Rectangle 5"/>
          <p:cNvSpPr>
            <a:spLocks noGrp="1" noChangeArrowheads="1"/>
          </p:cNvSpPr>
          <p:nvPr>
            <p:ph type="body" idx="1"/>
          </p:nvPr>
        </p:nvSpPr>
        <p:spPr/>
        <p:txBody>
          <a:bodyPr>
            <a:normAutofit lnSpcReduction="10000"/>
          </a:bodyPr>
          <a:lstStyle/>
          <a:p>
            <a:pPr marL="0" indent="0">
              <a:lnSpc>
                <a:spcPct val="90000"/>
              </a:lnSpc>
              <a:buClr>
                <a:srgbClr val="7AB51D"/>
              </a:buClr>
              <a:buNone/>
            </a:pPr>
            <a:r>
              <a:rPr lang="fr-FR" sz="1800" b="0" dirty="0"/>
              <a:t>Aide financière, versée par le département.</a:t>
            </a:r>
          </a:p>
          <a:p>
            <a:pPr marL="0" indent="0">
              <a:lnSpc>
                <a:spcPct val="90000"/>
              </a:lnSpc>
              <a:buClr>
                <a:srgbClr val="7AB51D"/>
              </a:buClr>
              <a:buNone/>
            </a:pPr>
            <a:r>
              <a:rPr lang="fr-FR" sz="1800" b="0" dirty="0"/>
              <a:t>Pour couvrir tout ou partie des frais liés au handicap : aide personnalisée.</a:t>
            </a:r>
          </a:p>
          <a:p>
            <a:pPr marL="0" indent="0">
              <a:lnSpc>
                <a:spcPct val="90000"/>
              </a:lnSpc>
              <a:buClr>
                <a:srgbClr val="7AB51D"/>
              </a:buClr>
              <a:buNone/>
            </a:pPr>
            <a:r>
              <a:rPr lang="fr-FR" sz="1800" b="0" dirty="0"/>
              <a:t>Elle peut être affectée à des charges couvrant 5 types de besoins :</a:t>
            </a:r>
          </a:p>
          <a:p>
            <a:pPr marL="0" indent="0">
              <a:lnSpc>
                <a:spcPct val="90000"/>
              </a:lnSpc>
              <a:buClr>
                <a:srgbClr val="7AB51D"/>
              </a:buClr>
              <a:buNone/>
            </a:pPr>
            <a:endParaRPr lang="fr-FR" sz="1800" b="0" dirty="0"/>
          </a:p>
          <a:p>
            <a:pPr lvl="1">
              <a:lnSpc>
                <a:spcPct val="90000"/>
              </a:lnSpc>
              <a:buClr>
                <a:schemeClr val="accent1"/>
              </a:buClr>
              <a:buFont typeface="Wingdings" pitchFamily="2" charset="2"/>
              <a:buChar char="ü"/>
            </a:pPr>
            <a:r>
              <a:rPr lang="fr-FR" sz="1800" b="1" dirty="0"/>
              <a:t>Elément 1 : Besoin d</a:t>
            </a:r>
            <a:r>
              <a:rPr lang="fr-FR" sz="1800" b="1" dirty="0">
                <a:latin typeface="Arial"/>
              </a:rPr>
              <a:t>’</a:t>
            </a:r>
            <a:r>
              <a:rPr lang="fr-FR" sz="1800" b="1" dirty="0"/>
              <a:t>aide humaine   :</a:t>
            </a:r>
          </a:p>
          <a:p>
            <a:pPr lvl="2" algn="just">
              <a:buFont typeface="Wingdings" pitchFamily="2" charset="2"/>
              <a:buChar char="ü"/>
            </a:pPr>
            <a:r>
              <a:rPr lang="fr-FR" sz="1600" b="1" dirty="0"/>
              <a:t>Dédommager l’ aidant familial</a:t>
            </a:r>
            <a:endParaRPr lang="fr-FR" sz="1500" b="1" dirty="0"/>
          </a:p>
          <a:p>
            <a:pPr lvl="2" algn="just">
              <a:buFont typeface="Wingdings" pitchFamily="2" charset="2"/>
              <a:buChar char="ü"/>
            </a:pPr>
            <a:r>
              <a:rPr lang="fr-FR" sz="1600" b="1" dirty="0"/>
              <a:t>Rémunérer une personne en emploi direct ou via un service mandataire</a:t>
            </a:r>
            <a:endParaRPr lang="fr-FR" sz="1500" b="1" dirty="0"/>
          </a:p>
          <a:p>
            <a:pPr lvl="2" algn="just">
              <a:buFont typeface="Wingdings" pitchFamily="2" charset="2"/>
              <a:buChar char="ü"/>
            </a:pPr>
            <a:r>
              <a:rPr lang="fr-FR" sz="1600" b="1" dirty="0"/>
              <a:t>Rémunérer des auxiliaires de vie de services prestataires (services d’aide et d’accompagnement à domicile SAAD)</a:t>
            </a:r>
          </a:p>
          <a:p>
            <a:pPr lvl="1">
              <a:lnSpc>
                <a:spcPct val="90000"/>
              </a:lnSpc>
              <a:buClr>
                <a:schemeClr val="accent1"/>
              </a:buClr>
              <a:buFont typeface="Wingdings" pitchFamily="2" charset="2"/>
              <a:buChar char="ü"/>
            </a:pPr>
            <a:endParaRPr lang="fr-FR" sz="1800" dirty="0"/>
          </a:p>
          <a:p>
            <a:pPr lvl="1">
              <a:lnSpc>
                <a:spcPct val="90000"/>
              </a:lnSpc>
              <a:buClr>
                <a:schemeClr val="accent1"/>
              </a:buClr>
              <a:buFont typeface="Wingdings" pitchFamily="2" charset="2"/>
              <a:buChar char="ü"/>
            </a:pPr>
            <a:r>
              <a:rPr lang="fr-FR" sz="1800" dirty="0"/>
              <a:t>Elément 2 : Besoin d</a:t>
            </a:r>
            <a:r>
              <a:rPr lang="fr-FR" sz="1800" dirty="0">
                <a:latin typeface="Arial"/>
              </a:rPr>
              <a:t>’</a:t>
            </a:r>
            <a:r>
              <a:rPr lang="fr-FR" sz="1800" dirty="0"/>
              <a:t>aides techniques, </a:t>
            </a:r>
          </a:p>
          <a:p>
            <a:pPr lvl="1">
              <a:lnSpc>
                <a:spcPct val="90000"/>
              </a:lnSpc>
              <a:buClr>
                <a:schemeClr val="accent1"/>
              </a:buClr>
              <a:buFont typeface="Wingdings" pitchFamily="2" charset="2"/>
              <a:buChar char="ü"/>
            </a:pPr>
            <a:endParaRPr lang="fr-FR" sz="1800" dirty="0"/>
          </a:p>
          <a:p>
            <a:pPr lvl="1">
              <a:lnSpc>
                <a:spcPct val="90000"/>
              </a:lnSpc>
              <a:buClr>
                <a:schemeClr val="accent1"/>
              </a:buClr>
              <a:buFont typeface="Wingdings" pitchFamily="2" charset="2"/>
              <a:buChar char="ü"/>
            </a:pPr>
            <a:r>
              <a:rPr lang="fr-FR" sz="1800" dirty="0"/>
              <a:t>Elément 3 : Pour l</a:t>
            </a:r>
            <a:r>
              <a:rPr lang="fr-FR" sz="1800" dirty="0">
                <a:latin typeface="Arial"/>
              </a:rPr>
              <a:t>’</a:t>
            </a:r>
            <a:r>
              <a:rPr lang="fr-FR" sz="1800" dirty="0"/>
              <a:t>aménagement du logement et du véhicule de la personne handicapée ainsi qu</a:t>
            </a:r>
            <a:r>
              <a:rPr lang="fr-FR" sz="1800" dirty="0">
                <a:latin typeface="Arial"/>
              </a:rPr>
              <a:t>’</a:t>
            </a:r>
            <a:r>
              <a:rPr lang="fr-FR" sz="1800" dirty="0"/>
              <a:t>à d</a:t>
            </a:r>
            <a:r>
              <a:rPr lang="ja-JP" altLang="fr-FR" sz="1800" dirty="0">
                <a:latin typeface="Arial"/>
              </a:rPr>
              <a:t>’</a:t>
            </a:r>
            <a:r>
              <a:rPr lang="fr-FR" sz="1800" dirty="0"/>
              <a:t>éventuels surcoûts résultant de son transport,</a:t>
            </a:r>
          </a:p>
          <a:p>
            <a:pPr lvl="1">
              <a:lnSpc>
                <a:spcPct val="90000"/>
              </a:lnSpc>
              <a:buClr>
                <a:schemeClr val="accent1"/>
              </a:buClr>
              <a:buFont typeface="Wingdings" pitchFamily="2" charset="2"/>
              <a:buChar char="ü"/>
            </a:pPr>
            <a:endParaRPr lang="fr-FR" sz="1800" dirty="0"/>
          </a:p>
          <a:p>
            <a:pPr lvl="1">
              <a:lnSpc>
                <a:spcPct val="90000"/>
              </a:lnSpc>
              <a:buClr>
                <a:schemeClr val="accent1"/>
              </a:buClr>
              <a:buFont typeface="Wingdings" pitchFamily="2" charset="2"/>
              <a:buChar char="ü"/>
            </a:pPr>
            <a:r>
              <a:rPr lang="fr-FR" sz="1800" dirty="0"/>
              <a:t>Elément 4 : Charges spécifiques ou exceptionnelles, </a:t>
            </a:r>
          </a:p>
          <a:p>
            <a:pPr lvl="1">
              <a:lnSpc>
                <a:spcPct val="90000"/>
              </a:lnSpc>
              <a:buClr>
                <a:schemeClr val="accent1"/>
              </a:buClr>
              <a:buFont typeface="Wingdings" pitchFamily="2" charset="2"/>
              <a:buChar char="ü"/>
            </a:pPr>
            <a:endParaRPr lang="fr-FR" sz="1800" dirty="0"/>
          </a:p>
          <a:p>
            <a:pPr lvl="1">
              <a:lnSpc>
                <a:spcPct val="90000"/>
              </a:lnSpc>
              <a:buClr>
                <a:schemeClr val="accent1"/>
              </a:buClr>
              <a:buFont typeface="Wingdings" pitchFamily="2" charset="2"/>
              <a:buChar char="ü"/>
            </a:pPr>
            <a:r>
              <a:rPr lang="fr-FR" sz="1800" dirty="0"/>
              <a:t>Elément 5 : Pour l</a:t>
            </a:r>
            <a:r>
              <a:rPr lang="fr-FR" sz="1800" dirty="0">
                <a:latin typeface="Arial"/>
              </a:rPr>
              <a:t>’</a:t>
            </a:r>
            <a:r>
              <a:rPr lang="fr-FR" sz="1800" dirty="0"/>
              <a:t>attribution et l</a:t>
            </a:r>
            <a:r>
              <a:rPr lang="fr-FR" sz="1800" dirty="0">
                <a:latin typeface="Arial"/>
              </a:rPr>
              <a:t>’</a:t>
            </a:r>
            <a:r>
              <a:rPr lang="fr-FR" sz="1800" dirty="0"/>
              <a:t>entretien des aides animalières .</a:t>
            </a:r>
          </a:p>
          <a:p>
            <a:pPr>
              <a:lnSpc>
                <a:spcPct val="90000"/>
              </a:lnSpc>
            </a:pPr>
            <a:endParaRPr lang="fr-FR" sz="2400" dirty="0"/>
          </a:p>
        </p:txBody>
      </p:sp>
      <p:sp>
        <p:nvSpPr>
          <p:cNvPr id="2" name="Espace réservé du numéro de diapositive 1"/>
          <p:cNvSpPr>
            <a:spLocks noGrp="1"/>
          </p:cNvSpPr>
          <p:nvPr>
            <p:ph type="sldNum" sz="quarter" idx="12"/>
          </p:nvPr>
        </p:nvSpPr>
        <p:spPr/>
        <p:txBody>
          <a:bodyPr/>
          <a:lstStyle/>
          <a:p>
            <a:fld id="{C8100989-B75F-4602-84D8-19856CD6A586}" type="slidenum">
              <a:rPr lang="fr-FR" smtClean="0"/>
              <a:pPr/>
              <a:t>7</a:t>
            </a:fld>
            <a:endParaRPr lang="fr-FR" dirty="0"/>
          </a:p>
        </p:txBody>
      </p:sp>
    </p:spTree>
    <p:extLst>
      <p:ext uri="{BB962C8B-B14F-4D97-AF65-F5344CB8AC3E}">
        <p14:creationId xmlns:p14="http://schemas.microsoft.com/office/powerpoint/2010/main" val="2782818409"/>
      </p:ext>
    </p:extLst>
  </p:cSld>
  <p:clrMapOvr>
    <a:masterClrMapping/>
  </p:clrMapOvr>
  <p:transition spd="slow">
    <p:pull/>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A619D5-DBBA-6991-79FC-0E926EA20DB3}"/>
              </a:ext>
            </a:extLst>
          </p:cNvPr>
          <p:cNvSpPr>
            <a:spLocks noGrp="1"/>
          </p:cNvSpPr>
          <p:nvPr>
            <p:ph type="title"/>
          </p:nvPr>
        </p:nvSpPr>
        <p:spPr/>
        <p:txBody>
          <a:bodyPr>
            <a:normAutofit/>
          </a:bodyPr>
          <a:lstStyle/>
          <a:p>
            <a:r>
              <a:rPr lang="fr-FR" sz="2400" dirty="0"/>
              <a:t>Comprendre le soutien à l’autonomie</a:t>
            </a:r>
          </a:p>
        </p:txBody>
      </p:sp>
      <p:sp>
        <p:nvSpPr>
          <p:cNvPr id="3" name="Espace réservé du contenu 2">
            <a:extLst>
              <a:ext uri="{FF2B5EF4-FFF2-40B4-BE49-F238E27FC236}">
                <a16:creationId xmlns:a16="http://schemas.microsoft.com/office/drawing/2014/main" id="{49435957-149A-A6A8-E6C5-489324931DB0}"/>
              </a:ext>
            </a:extLst>
          </p:cNvPr>
          <p:cNvSpPr>
            <a:spLocks noGrp="1"/>
          </p:cNvSpPr>
          <p:nvPr>
            <p:ph idx="1"/>
          </p:nvPr>
        </p:nvSpPr>
        <p:spPr/>
        <p:txBody>
          <a:bodyPr>
            <a:normAutofit lnSpcReduction="10000"/>
          </a:bodyPr>
          <a:lstStyle/>
          <a:p>
            <a:pPr>
              <a:buFont typeface="Arial" panose="020B0604020202020204" pitchFamily="34" charset="0"/>
              <a:buChar char="•"/>
            </a:pPr>
            <a:r>
              <a:rPr lang="fr-FR" b="0" dirty="0"/>
              <a:t>Compenser le manque d’autonomie et les restrictions de participation sociale, </a:t>
            </a:r>
          </a:p>
          <a:p>
            <a:pPr>
              <a:buFont typeface="Arial" panose="020B0604020202020204" pitchFamily="34" charset="0"/>
              <a:buChar char="•"/>
            </a:pPr>
            <a:r>
              <a:rPr lang="fr-FR" b="0" dirty="0"/>
              <a:t>Accompagner la personne à </a:t>
            </a:r>
            <a:r>
              <a:rPr lang="fr-FR" dirty="0"/>
              <a:t>développer son pouvoir d’agir</a:t>
            </a:r>
            <a:r>
              <a:rPr lang="fr-FR" b="0" dirty="0"/>
              <a:t>, à gagner en autonomie.</a:t>
            </a:r>
          </a:p>
          <a:p>
            <a:pPr marL="0" indent="0">
              <a:buNone/>
            </a:pPr>
            <a:r>
              <a:rPr lang="fr-FR" b="0" dirty="0"/>
              <a:t>L’accompagnement d’une personne dont le handicap est lié à des altérations de fonctions mentales, cognitives, psychiques, dans l’exercice de l’autonomie ne concerne pas seulement la réalisation des gestes essentiels de la vie quotidienne tels que définis dans des activités : se laver, éliminer, manger et boire, s’habiller, se déplacer dans le logement. </a:t>
            </a:r>
          </a:p>
          <a:p>
            <a:pPr marL="0" indent="0">
              <a:buNone/>
            </a:pPr>
            <a:r>
              <a:rPr lang="fr-FR" b="0" dirty="0"/>
              <a:t>C’est </a:t>
            </a:r>
            <a:r>
              <a:rPr lang="fr-FR" dirty="0"/>
              <a:t>l’accompagner pour l’acquisition de compétences, l’apprentissage de l’autonomie dans les actions nécessaires pour vivre dans un logement, dans les activités de la vie domestique et vie courante sur son lieu de vie, pour se déplacer, avoir des relations avec autrui, pour la participation sociale. </a:t>
            </a:r>
          </a:p>
          <a:p>
            <a:endParaRPr lang="fr-FR" dirty="0"/>
          </a:p>
        </p:txBody>
      </p:sp>
      <p:sp>
        <p:nvSpPr>
          <p:cNvPr id="4" name="Espace réservé du numéro de diapositive 3">
            <a:extLst>
              <a:ext uri="{FF2B5EF4-FFF2-40B4-BE49-F238E27FC236}">
                <a16:creationId xmlns:a16="http://schemas.microsoft.com/office/drawing/2014/main" id="{226EF3BF-B4FC-8B13-F79F-8584E8C11995}"/>
              </a:ext>
            </a:extLst>
          </p:cNvPr>
          <p:cNvSpPr>
            <a:spLocks noGrp="1"/>
          </p:cNvSpPr>
          <p:nvPr>
            <p:ph type="sldNum" sz="quarter" idx="12"/>
          </p:nvPr>
        </p:nvSpPr>
        <p:spPr/>
        <p:txBody>
          <a:bodyPr/>
          <a:lstStyle/>
          <a:p>
            <a:fld id="{C8100989-B75F-4602-84D8-19856CD6A586}" type="slidenum">
              <a:rPr lang="fr-FR" smtClean="0"/>
              <a:pPr/>
              <a:t>70</a:t>
            </a:fld>
            <a:endParaRPr lang="fr-FR" dirty="0"/>
          </a:p>
        </p:txBody>
      </p:sp>
    </p:spTree>
    <p:extLst>
      <p:ext uri="{BB962C8B-B14F-4D97-AF65-F5344CB8AC3E}">
        <p14:creationId xmlns:p14="http://schemas.microsoft.com/office/powerpoint/2010/main" val="548636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95E251-57F9-5538-C0CA-A319E5F47CA9}"/>
              </a:ext>
            </a:extLst>
          </p:cNvPr>
          <p:cNvSpPr>
            <a:spLocks noGrp="1"/>
          </p:cNvSpPr>
          <p:nvPr>
            <p:ph type="title"/>
          </p:nvPr>
        </p:nvSpPr>
        <p:spPr/>
        <p:txBody>
          <a:bodyPr>
            <a:normAutofit/>
          </a:bodyPr>
          <a:lstStyle/>
          <a:p>
            <a:r>
              <a:rPr lang="fr-FR" sz="2400" dirty="0"/>
              <a:t>Le soutien à l’autonomie</a:t>
            </a:r>
          </a:p>
        </p:txBody>
      </p:sp>
      <p:sp>
        <p:nvSpPr>
          <p:cNvPr id="3" name="Espace réservé du contenu 2">
            <a:extLst>
              <a:ext uri="{FF2B5EF4-FFF2-40B4-BE49-F238E27FC236}">
                <a16:creationId xmlns:a16="http://schemas.microsoft.com/office/drawing/2014/main" id="{21808377-1762-1A4F-C26F-4CA5393E29AC}"/>
              </a:ext>
            </a:extLst>
          </p:cNvPr>
          <p:cNvSpPr>
            <a:spLocks noGrp="1"/>
          </p:cNvSpPr>
          <p:nvPr>
            <p:ph idx="1"/>
          </p:nvPr>
        </p:nvSpPr>
        <p:spPr/>
        <p:txBody>
          <a:bodyPr>
            <a:normAutofit/>
          </a:bodyPr>
          <a:lstStyle/>
          <a:p>
            <a:pPr marL="0" indent="0">
              <a:buNone/>
            </a:pPr>
            <a:r>
              <a:rPr lang="fr-FR" sz="1800" b="0" dirty="0"/>
              <a:t>Il contribue à répondre </a:t>
            </a:r>
            <a:r>
              <a:rPr lang="fr-FR" sz="1800" dirty="0"/>
              <a:t>: </a:t>
            </a:r>
          </a:p>
          <a:p>
            <a:pPr lvl="1"/>
            <a:r>
              <a:rPr lang="fr-FR" sz="1800" dirty="0"/>
              <a:t>aux besoins des personnes en lien avec l’entretien personnel ; </a:t>
            </a:r>
          </a:p>
          <a:p>
            <a:pPr lvl="1"/>
            <a:r>
              <a:rPr lang="fr-FR" sz="1800" dirty="0"/>
              <a:t>aux besoins en lien avec les relations et les interactions avec autrui ; </a:t>
            </a:r>
          </a:p>
          <a:p>
            <a:pPr lvl="1"/>
            <a:r>
              <a:rPr lang="fr-FR" sz="1800" dirty="0"/>
              <a:t>aux besoins pour la mobilité ; </a:t>
            </a:r>
          </a:p>
          <a:p>
            <a:pPr lvl="1"/>
            <a:r>
              <a:rPr lang="fr-FR" sz="1800" dirty="0"/>
              <a:t>aux besoins pour prendre des décisions adaptées et pour la sécurité.</a:t>
            </a:r>
          </a:p>
          <a:p>
            <a:pPr marL="0" indent="0">
              <a:buNone/>
            </a:pPr>
            <a:endParaRPr lang="fr-FR" sz="1800" dirty="0"/>
          </a:p>
          <a:p>
            <a:pPr marL="0" indent="0">
              <a:buNone/>
            </a:pPr>
            <a:r>
              <a:rPr lang="fr-FR" sz="1800" dirty="0"/>
              <a:t>Il inclut toutes les nuances de l’accompagnement ayant pour objectif l’acquisition et le maintien du maximum d’autonomie de la personne.</a:t>
            </a:r>
          </a:p>
          <a:p>
            <a:pPr marL="0" indent="0">
              <a:buNone/>
            </a:pPr>
            <a:endParaRPr lang="fr-FR" sz="1800" dirty="0"/>
          </a:p>
          <a:p>
            <a:pPr marL="0" indent="0">
              <a:buNone/>
            </a:pPr>
            <a:r>
              <a:rPr lang="fr-FR" sz="1800" b="0" dirty="0"/>
              <a:t>Le soutien à l’autonomie introduit une autre approche des besoins de la personne en situation de handicap, du soutien à lui apporter </a:t>
            </a:r>
            <a:r>
              <a:rPr lang="fr-FR" sz="1800" dirty="0"/>
              <a:t>pour qu’elle s’inscrive dans « l’espace citoyen et social ordinaire ».</a:t>
            </a:r>
          </a:p>
          <a:p>
            <a:pPr marL="0" indent="0">
              <a:buNone/>
            </a:pPr>
            <a:endParaRPr lang="fr-FR" sz="1800" dirty="0"/>
          </a:p>
          <a:p>
            <a:pPr marL="0" indent="0">
              <a:buNone/>
            </a:pPr>
            <a:endParaRPr lang="fr-FR" dirty="0"/>
          </a:p>
        </p:txBody>
      </p:sp>
      <p:sp>
        <p:nvSpPr>
          <p:cNvPr id="4" name="Espace réservé du numéro de diapositive 3">
            <a:extLst>
              <a:ext uri="{FF2B5EF4-FFF2-40B4-BE49-F238E27FC236}">
                <a16:creationId xmlns:a16="http://schemas.microsoft.com/office/drawing/2014/main" id="{AA2726D5-4F1B-CA87-7790-AE1F29B8E837}"/>
              </a:ext>
            </a:extLst>
          </p:cNvPr>
          <p:cNvSpPr>
            <a:spLocks noGrp="1"/>
          </p:cNvSpPr>
          <p:nvPr>
            <p:ph type="sldNum" sz="quarter" idx="12"/>
          </p:nvPr>
        </p:nvSpPr>
        <p:spPr/>
        <p:txBody>
          <a:bodyPr/>
          <a:lstStyle/>
          <a:p>
            <a:fld id="{C8100989-B75F-4602-84D8-19856CD6A586}" type="slidenum">
              <a:rPr lang="fr-FR" smtClean="0"/>
              <a:pPr/>
              <a:t>71</a:t>
            </a:fld>
            <a:endParaRPr lang="fr-FR" dirty="0"/>
          </a:p>
        </p:txBody>
      </p:sp>
    </p:spTree>
    <p:extLst>
      <p:ext uri="{BB962C8B-B14F-4D97-AF65-F5344CB8AC3E}">
        <p14:creationId xmlns:p14="http://schemas.microsoft.com/office/powerpoint/2010/main" val="14603544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64E5A98-7CB0-9ED5-1440-AAD31C6F928F}"/>
              </a:ext>
            </a:extLst>
          </p:cNvPr>
          <p:cNvSpPr txBox="1">
            <a:spLocks/>
          </p:cNvSpPr>
          <p:nvPr/>
        </p:nvSpPr>
        <p:spPr>
          <a:xfrm>
            <a:off x="2771800" y="2852935"/>
            <a:ext cx="4718561" cy="1095765"/>
          </a:xfrm>
          <a:prstGeom prst="rect">
            <a:avLst/>
          </a:prstGeom>
          <a:solidFill>
            <a:srgbClr val="FFFF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100" dirty="0"/>
          </a:p>
          <a:p>
            <a:pPr marL="0" indent="0">
              <a:buNone/>
            </a:pPr>
            <a:r>
              <a:rPr lang="fr-FR" sz="2100" dirty="0"/>
              <a:t>Quantification des temps d’aide humaine</a:t>
            </a:r>
          </a:p>
        </p:txBody>
      </p:sp>
    </p:spTree>
    <p:extLst>
      <p:ext uri="{BB962C8B-B14F-4D97-AF65-F5344CB8AC3E}">
        <p14:creationId xmlns:p14="http://schemas.microsoft.com/office/powerpoint/2010/main" val="38987035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2" name="Rectangle 4"/>
          <p:cNvSpPr>
            <a:spLocks noGrp="1" noChangeArrowheads="1"/>
          </p:cNvSpPr>
          <p:nvPr>
            <p:ph type="title"/>
          </p:nvPr>
        </p:nvSpPr>
        <p:spPr/>
        <p:txBody>
          <a:bodyPr>
            <a:normAutofit/>
          </a:bodyPr>
          <a:lstStyle/>
          <a:p>
            <a:r>
              <a:rPr lang="fr-FR" sz="2400" dirty="0"/>
              <a:t>Calcul des temps d’aide humaine : Les temps plafonds</a:t>
            </a:r>
          </a:p>
        </p:txBody>
      </p:sp>
      <p:sp>
        <p:nvSpPr>
          <p:cNvPr id="2" name="Espace réservé du numéro de diapositive 1"/>
          <p:cNvSpPr>
            <a:spLocks noGrp="1"/>
          </p:cNvSpPr>
          <p:nvPr>
            <p:ph type="sldNum" sz="quarter" idx="12"/>
          </p:nvPr>
        </p:nvSpPr>
        <p:spPr/>
        <p:txBody>
          <a:bodyPr/>
          <a:lstStyle/>
          <a:p>
            <a:fld id="{C8100989-B75F-4602-84D8-19856CD6A586}" type="slidenum">
              <a:rPr lang="fr-FR" smtClean="0"/>
              <a:pPr/>
              <a:t>73</a:t>
            </a:fld>
            <a:endParaRPr lang="fr-FR" dirty="0"/>
          </a:p>
        </p:txBody>
      </p:sp>
      <p:sp>
        <p:nvSpPr>
          <p:cNvPr id="6" name="Rectangle 4"/>
          <p:cNvSpPr>
            <a:spLocks noChangeArrowheads="1"/>
          </p:cNvSpPr>
          <p:nvPr/>
        </p:nvSpPr>
        <p:spPr bwMode="auto">
          <a:xfrm>
            <a:off x="0" y="1279525"/>
            <a:ext cx="9144000" cy="5029200"/>
          </a:xfrm>
          <a:prstGeom prst="rect">
            <a:avLst/>
          </a:prstGeom>
          <a:noFill/>
          <a:ln>
            <a:noFill/>
          </a:ln>
          <a:effectLst/>
          <a:extLst>
            <a:ext uri="{909E8E84-426E-40dd-AFC4-6F175D3DCCD1}">
              <a14:hiddenFill xmlns="" xmlns:a14="http://schemas.microsoft.com/office/drawing/2010/main">
                <a:solidFill>
                  <a:srgbClr val="DDDDDD"/>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lnSpc>
                <a:spcPct val="80000"/>
              </a:lnSpc>
              <a:buFont typeface="Wingdings" pitchFamily="2" charset="2"/>
              <a:buChar char="Ø"/>
            </a:pPr>
            <a:r>
              <a:rPr lang="fr-FR" altLang="fr-FR" sz="1400" b="1" dirty="0">
                <a:solidFill>
                  <a:srgbClr val="FF3399"/>
                </a:solidFill>
                <a:latin typeface="OpenSymbol" pitchFamily="2" charset="0"/>
                <a:sym typeface="Webdings" pitchFamily="18" charset="2"/>
              </a:rPr>
              <a:t>        </a:t>
            </a:r>
            <a:r>
              <a:rPr lang="fr-FR" altLang="fr-FR" sz="1400" b="1" dirty="0">
                <a:latin typeface="OpenSymbol" pitchFamily="2" charset="0"/>
                <a:sym typeface="Monotype Sorts" pitchFamily="2" charset="2"/>
              </a:rPr>
              <a:t> </a:t>
            </a:r>
            <a:r>
              <a:rPr lang="fr-FR" altLang="fr-FR" sz="1400" b="1" dirty="0">
                <a:solidFill>
                  <a:srgbClr val="FF3399"/>
                </a:solidFill>
                <a:sym typeface="Monotype Sorts" pitchFamily="2" charset="2"/>
              </a:rPr>
              <a:t>Actes essentiels</a:t>
            </a:r>
            <a:r>
              <a:rPr lang="fr-FR" altLang="fr-FR" sz="1400" dirty="0">
                <a:solidFill>
                  <a:srgbClr val="FF3399"/>
                </a:solidFill>
                <a:sym typeface="Monotype Sorts" pitchFamily="2" charset="2"/>
              </a:rPr>
              <a:t> </a:t>
            </a:r>
          </a:p>
          <a:p>
            <a:pPr lvl="2">
              <a:lnSpc>
                <a:spcPct val="80000"/>
              </a:lnSpc>
              <a:buFontTx/>
              <a:buNone/>
            </a:pPr>
            <a:r>
              <a:rPr lang="fr-FR" altLang="fr-FR" sz="1400" dirty="0">
                <a:sym typeface="Monotype Sorts" pitchFamily="2" charset="2"/>
              </a:rPr>
              <a:t>  - Entretien personnel : </a:t>
            </a:r>
          </a:p>
          <a:p>
            <a:pPr lvl="1">
              <a:lnSpc>
                <a:spcPct val="80000"/>
              </a:lnSpc>
              <a:buFontTx/>
              <a:buNone/>
            </a:pPr>
            <a:r>
              <a:rPr lang="fr-FR" altLang="fr-FR" sz="1400" dirty="0">
                <a:sym typeface="Monotype Sorts" pitchFamily="2" charset="2"/>
              </a:rPr>
              <a:t>			: 	- toilette = </a:t>
            </a:r>
            <a:r>
              <a:rPr lang="fr-FR" altLang="fr-FR" sz="1400" b="1" dirty="0">
                <a:sym typeface="Monotype Sorts" pitchFamily="2" charset="2"/>
              </a:rPr>
              <a:t>70mn/jour</a:t>
            </a:r>
            <a:endParaRPr lang="fr-FR" altLang="fr-FR" sz="1400" dirty="0">
              <a:sym typeface="Monotype Sorts" pitchFamily="2" charset="2"/>
            </a:endParaRPr>
          </a:p>
          <a:p>
            <a:pPr lvl="1">
              <a:lnSpc>
                <a:spcPct val="80000"/>
              </a:lnSpc>
              <a:buFontTx/>
              <a:buNone/>
            </a:pPr>
            <a:r>
              <a:rPr lang="fr-FR" altLang="fr-FR" sz="1400" dirty="0">
                <a:sym typeface="Monotype Sorts" pitchFamily="2" charset="2"/>
              </a:rPr>
              <a:t>				- habillage = </a:t>
            </a:r>
            <a:r>
              <a:rPr lang="fr-FR" altLang="fr-FR" sz="1400" b="1" dirty="0">
                <a:sym typeface="Monotype Sorts" pitchFamily="2" charset="2"/>
              </a:rPr>
              <a:t>40mn/jour</a:t>
            </a:r>
            <a:r>
              <a:rPr lang="fr-FR" altLang="fr-FR" sz="1400" dirty="0">
                <a:sym typeface="Monotype Sorts" pitchFamily="2" charset="2"/>
              </a:rPr>
              <a:t>           	</a:t>
            </a:r>
          </a:p>
          <a:p>
            <a:pPr lvl="1">
              <a:lnSpc>
                <a:spcPct val="80000"/>
              </a:lnSpc>
              <a:buFontTx/>
              <a:buNone/>
            </a:pPr>
            <a:r>
              <a:rPr lang="fr-FR" altLang="fr-FR" sz="1400" dirty="0">
                <a:sym typeface="Monotype Sorts" pitchFamily="2" charset="2"/>
              </a:rPr>
              <a:t>				- alimentation = </a:t>
            </a:r>
            <a:r>
              <a:rPr lang="fr-FR" altLang="fr-FR" sz="1400" b="1" dirty="0">
                <a:sym typeface="Monotype Sorts" pitchFamily="2" charset="2"/>
              </a:rPr>
              <a:t>1h45/jour          </a:t>
            </a:r>
            <a:r>
              <a:rPr lang="fr-FR" altLang="fr-FR" sz="1400" dirty="0">
                <a:sym typeface="Monotype Sorts" pitchFamily="2" charset="2"/>
              </a:rPr>
              <a:t> = </a:t>
            </a:r>
            <a:r>
              <a:rPr lang="fr-FR" altLang="fr-FR" sz="1400" b="1" dirty="0">
                <a:sym typeface="Monotype Sorts" pitchFamily="2" charset="2"/>
              </a:rPr>
              <a:t>4h25/jour     </a:t>
            </a:r>
            <a:r>
              <a:rPr lang="fr-FR" altLang="fr-FR" sz="1400" dirty="0">
                <a:sym typeface="Monotype Sorts" pitchFamily="2" charset="2"/>
              </a:rPr>
              <a:t>    = </a:t>
            </a:r>
            <a:r>
              <a:rPr lang="fr-FR" altLang="fr-FR" sz="1400" b="1" dirty="0">
                <a:sym typeface="Monotype Sorts" pitchFamily="2" charset="2"/>
              </a:rPr>
              <a:t>5h/jour        </a:t>
            </a:r>
            <a:r>
              <a:rPr lang="fr-FR" altLang="fr-FR" sz="1400" dirty="0">
                <a:sym typeface="Monotype Sorts" pitchFamily="2" charset="2"/>
              </a:rPr>
              <a:t>= </a:t>
            </a:r>
            <a:r>
              <a:rPr lang="fr-FR" altLang="fr-FR" sz="1400" b="1" dirty="0">
                <a:sym typeface="Monotype Sorts" pitchFamily="2" charset="2"/>
              </a:rPr>
              <a:t>6h05/jour</a:t>
            </a:r>
            <a:endParaRPr lang="fr-FR" altLang="fr-FR" sz="1400" dirty="0">
              <a:sym typeface="Monotype Sorts" pitchFamily="2" charset="2"/>
            </a:endParaRPr>
          </a:p>
          <a:p>
            <a:pPr lvl="1">
              <a:lnSpc>
                <a:spcPct val="80000"/>
              </a:lnSpc>
              <a:buFontTx/>
              <a:buNone/>
            </a:pPr>
            <a:r>
              <a:rPr lang="fr-FR" altLang="fr-FR" sz="1400" dirty="0">
                <a:sym typeface="Monotype Sorts" pitchFamily="2" charset="2"/>
              </a:rPr>
              <a:t>				- élimination = </a:t>
            </a:r>
            <a:r>
              <a:rPr lang="fr-FR" altLang="fr-FR" sz="1400" b="1" dirty="0">
                <a:sym typeface="Monotype Sorts" pitchFamily="2" charset="2"/>
              </a:rPr>
              <a:t>50mn/jour</a:t>
            </a:r>
            <a:endParaRPr lang="fr-FR" altLang="fr-FR" sz="1400" dirty="0">
              <a:sym typeface="Monotype Sorts" pitchFamily="2" charset="2"/>
            </a:endParaRPr>
          </a:p>
          <a:p>
            <a:pPr lvl="1">
              <a:lnSpc>
                <a:spcPct val="80000"/>
              </a:lnSpc>
              <a:buFontTx/>
              <a:buNone/>
            </a:pPr>
            <a:endParaRPr lang="fr-FR" altLang="fr-FR" sz="1400" dirty="0">
              <a:sym typeface="Monotype Sorts" pitchFamily="2" charset="2"/>
            </a:endParaRPr>
          </a:p>
          <a:p>
            <a:pPr lvl="1">
              <a:lnSpc>
                <a:spcPct val="80000"/>
              </a:lnSpc>
              <a:buFontTx/>
              <a:buNone/>
            </a:pPr>
            <a:r>
              <a:rPr lang="fr-FR" altLang="fr-FR" sz="1400" dirty="0">
                <a:sym typeface="Monotype Sorts" pitchFamily="2" charset="2"/>
              </a:rPr>
              <a:t>				- Déplacement dans le logement = </a:t>
            </a:r>
            <a:r>
              <a:rPr lang="fr-FR" altLang="fr-FR" sz="1400" b="1" dirty="0">
                <a:sym typeface="Monotype Sorts" pitchFamily="2" charset="2"/>
              </a:rPr>
              <a:t>35mn/jour</a:t>
            </a:r>
            <a:endParaRPr lang="fr-FR" altLang="fr-FR" sz="1400" dirty="0">
              <a:sym typeface="Monotype Sorts" pitchFamily="2" charset="2"/>
            </a:endParaRPr>
          </a:p>
          <a:p>
            <a:pPr lvl="1">
              <a:lnSpc>
                <a:spcPct val="80000"/>
              </a:lnSpc>
              <a:buFontTx/>
              <a:buNone/>
            </a:pPr>
            <a:endParaRPr lang="fr-FR" altLang="fr-FR" sz="1400" dirty="0">
              <a:sym typeface="Monotype Sorts" pitchFamily="2" charset="2"/>
            </a:endParaRPr>
          </a:p>
          <a:p>
            <a:pPr lvl="2">
              <a:lnSpc>
                <a:spcPct val="80000"/>
              </a:lnSpc>
              <a:buFontTx/>
              <a:buNone/>
            </a:pPr>
            <a:r>
              <a:rPr lang="fr-FR" altLang="fr-FR" sz="1400" dirty="0">
                <a:sym typeface="Monotype Sorts" pitchFamily="2" charset="2"/>
              </a:rPr>
              <a:t> - Déplacements extérieurs (démarches liées au handicap) = </a:t>
            </a:r>
            <a:r>
              <a:rPr lang="fr-FR" altLang="fr-FR" sz="1400" b="1" dirty="0">
                <a:sym typeface="Monotype Sorts" pitchFamily="2" charset="2"/>
              </a:rPr>
              <a:t>30h/an</a:t>
            </a:r>
            <a:endParaRPr lang="fr-FR" altLang="fr-FR" sz="1400" dirty="0">
              <a:sym typeface="Monotype Sorts" pitchFamily="2" charset="2"/>
            </a:endParaRPr>
          </a:p>
          <a:p>
            <a:pPr lvl="2">
              <a:lnSpc>
                <a:spcPct val="80000"/>
              </a:lnSpc>
              <a:buFontTx/>
              <a:buNone/>
            </a:pPr>
            <a:r>
              <a:rPr lang="fr-FR" altLang="fr-FR" sz="1400" dirty="0">
                <a:sym typeface="Monotype Sorts" pitchFamily="2" charset="2"/>
              </a:rPr>
              <a:t> - Participation à la vie sociale = </a:t>
            </a:r>
            <a:r>
              <a:rPr lang="fr-FR" altLang="fr-FR" sz="1400" b="1" dirty="0">
                <a:sym typeface="Monotype Sorts" pitchFamily="2" charset="2"/>
              </a:rPr>
              <a:t>30h/mois</a:t>
            </a:r>
          </a:p>
          <a:p>
            <a:pPr lvl="2">
              <a:lnSpc>
                <a:spcPct val="80000"/>
              </a:lnSpc>
              <a:buFontTx/>
              <a:buNone/>
            </a:pPr>
            <a:endParaRPr lang="fr-FR" altLang="fr-FR" sz="1400" b="1" dirty="0">
              <a:sym typeface="Monotype Sorts" pitchFamily="2" charset="2"/>
            </a:endParaRPr>
          </a:p>
          <a:p>
            <a:pPr lvl="2">
              <a:lnSpc>
                <a:spcPct val="80000"/>
              </a:lnSpc>
              <a:buFontTx/>
              <a:buNone/>
            </a:pPr>
            <a:r>
              <a:rPr lang="fr-FR" altLang="fr-FR" sz="1400" dirty="0">
                <a:sym typeface="Monotype Sorts" pitchFamily="2" charset="2"/>
              </a:rPr>
              <a:t> - Besoins éducatifs = </a:t>
            </a:r>
            <a:r>
              <a:rPr lang="fr-FR" altLang="fr-FR" sz="1400" b="1" dirty="0">
                <a:sym typeface="Monotype Sorts" pitchFamily="2" charset="2"/>
              </a:rPr>
              <a:t>30h/mois</a:t>
            </a:r>
            <a:r>
              <a:rPr lang="fr-FR" altLang="fr-FR" sz="1400" dirty="0">
                <a:sym typeface="Monotype Sorts" pitchFamily="2" charset="2"/>
              </a:rPr>
              <a:t> (cumulable avec les 6h05)</a:t>
            </a:r>
          </a:p>
          <a:p>
            <a:pPr>
              <a:lnSpc>
                <a:spcPct val="80000"/>
              </a:lnSpc>
              <a:buFont typeface="Wingdings" pitchFamily="2" charset="2"/>
              <a:buChar char="Ø"/>
            </a:pPr>
            <a:r>
              <a:rPr lang="fr-FR" altLang="fr-FR" sz="1400" b="1" dirty="0">
                <a:solidFill>
                  <a:srgbClr val="0000FF"/>
                </a:solidFill>
                <a:latin typeface="OpenSymbol" pitchFamily="2" charset="0"/>
                <a:sym typeface="Symbol" pitchFamily="18" charset="2"/>
              </a:rPr>
              <a:t> </a:t>
            </a:r>
            <a:r>
              <a:rPr lang="fr-FR" altLang="fr-FR" sz="1400" b="1" dirty="0">
                <a:solidFill>
                  <a:srgbClr val="FF3399"/>
                </a:solidFill>
                <a:sym typeface="Monotype Sorts" pitchFamily="2" charset="2"/>
              </a:rPr>
              <a:t>Surveillance </a:t>
            </a:r>
            <a:endParaRPr lang="fr-FR" altLang="fr-FR" sz="1400" u="sng" dirty="0">
              <a:solidFill>
                <a:srgbClr val="FF3399"/>
              </a:solidFill>
              <a:sym typeface="Monotype Sorts" pitchFamily="2" charset="2"/>
            </a:endParaRPr>
          </a:p>
          <a:p>
            <a:pPr lvl="1">
              <a:lnSpc>
                <a:spcPct val="80000"/>
              </a:lnSpc>
              <a:buFontTx/>
              <a:buNone/>
            </a:pPr>
            <a:r>
              <a:rPr lang="fr-FR" altLang="fr-FR" sz="1400" dirty="0">
                <a:sym typeface="Monotype Sorts" pitchFamily="2" charset="2"/>
              </a:rPr>
              <a:t> -    Altération d’une fonction mentale, cognitive, psychique = </a:t>
            </a:r>
            <a:r>
              <a:rPr lang="fr-FR" altLang="fr-FR" sz="1400" b="1" dirty="0">
                <a:sym typeface="Monotype Sorts" pitchFamily="2" charset="2"/>
              </a:rPr>
              <a:t>3h/jour</a:t>
            </a:r>
            <a:endParaRPr lang="fr-FR" altLang="fr-FR" sz="1400" dirty="0">
              <a:sym typeface="Monotype Sorts" pitchFamily="2" charset="2"/>
            </a:endParaRPr>
          </a:p>
          <a:p>
            <a:pPr lvl="1">
              <a:lnSpc>
                <a:spcPct val="80000"/>
              </a:lnSpc>
              <a:buFontTx/>
              <a:buNone/>
            </a:pPr>
            <a:r>
              <a:rPr lang="fr-FR" altLang="fr-FR" sz="1400" dirty="0">
                <a:sym typeface="Monotype Sorts" pitchFamily="2" charset="2"/>
              </a:rPr>
              <a:t>     (possibilité de cumul avec les actes essentiels dans la limite de </a:t>
            </a:r>
            <a:r>
              <a:rPr lang="fr-FR" altLang="fr-FR" sz="1400" b="1" dirty="0">
                <a:sym typeface="Monotype Sorts" pitchFamily="2" charset="2"/>
              </a:rPr>
              <a:t>6h05/jour)</a:t>
            </a:r>
            <a:endParaRPr lang="fr-FR" altLang="fr-FR" sz="1400" dirty="0">
              <a:sym typeface="Monotype Sorts" pitchFamily="2" charset="2"/>
            </a:endParaRPr>
          </a:p>
          <a:p>
            <a:pPr lvl="1">
              <a:lnSpc>
                <a:spcPct val="80000"/>
              </a:lnSpc>
              <a:buFontTx/>
              <a:buChar char="-"/>
            </a:pPr>
            <a:r>
              <a:rPr lang="fr-FR" altLang="fr-FR" sz="1400" dirty="0">
                <a:sym typeface="Monotype Sorts" pitchFamily="2" charset="2"/>
              </a:rPr>
              <a:t> Aide totale pour la plupart des actes essentiels et une présence constante ou quasi constante </a:t>
            </a:r>
          </a:p>
          <a:p>
            <a:pPr lvl="1">
              <a:lnSpc>
                <a:spcPct val="80000"/>
              </a:lnSpc>
              <a:buFontTx/>
              <a:buNone/>
            </a:pPr>
            <a:r>
              <a:rPr lang="fr-FR" altLang="fr-FR" sz="1400" dirty="0">
                <a:sym typeface="Monotype Sorts" pitchFamily="2" charset="2"/>
              </a:rPr>
              <a:t>      due à un besoin de soins et d’aide pour les gestes de la vie quotidienne = </a:t>
            </a:r>
            <a:r>
              <a:rPr lang="fr-FR" altLang="fr-FR" sz="1400" b="1" dirty="0">
                <a:sym typeface="Monotype Sorts" pitchFamily="2" charset="2"/>
              </a:rPr>
              <a:t>max 24h/jour pour actes          							   essentiels et surveillance</a:t>
            </a:r>
            <a:r>
              <a:rPr lang="fr-FR" altLang="fr-FR" sz="1400" b="1" dirty="0">
                <a:solidFill>
                  <a:srgbClr val="FF3399"/>
                </a:solidFill>
                <a:latin typeface="OpenSymbol" pitchFamily="2" charset="0"/>
                <a:sym typeface="Symbol" pitchFamily="18" charset="2"/>
              </a:rPr>
              <a:t>      </a:t>
            </a:r>
            <a:endParaRPr lang="fr-FR" altLang="fr-FR" sz="1400" b="1" dirty="0">
              <a:solidFill>
                <a:srgbClr val="FF3399"/>
              </a:solidFill>
              <a:latin typeface="OpenSymbol" pitchFamily="2" charset="0"/>
              <a:sym typeface="Webdings" pitchFamily="18" charset="2"/>
            </a:endParaRPr>
          </a:p>
          <a:p>
            <a:pPr lvl="1">
              <a:lnSpc>
                <a:spcPct val="80000"/>
              </a:lnSpc>
              <a:buFont typeface="Wingdings" pitchFamily="2" charset="2"/>
              <a:buChar char="Ø"/>
            </a:pPr>
            <a:r>
              <a:rPr lang="fr-FR" altLang="fr-FR" sz="1400" b="1" dirty="0">
                <a:solidFill>
                  <a:srgbClr val="FF3399"/>
                </a:solidFill>
                <a:latin typeface="OpenSymbol" pitchFamily="2" charset="0"/>
                <a:sym typeface="Webdings" pitchFamily="18" charset="2"/>
              </a:rPr>
              <a:t>Soutien à l’autonomie : </a:t>
            </a:r>
            <a:r>
              <a:rPr lang="fr-FR" altLang="fr-FR" sz="1400" b="1" dirty="0">
                <a:latin typeface="OpenSymbol" pitchFamily="2" charset="0"/>
                <a:sym typeface="Webdings" pitchFamily="18" charset="2"/>
              </a:rPr>
              <a:t>3h par jour, possibilité de cumul avec actes essentiels et surveillance</a:t>
            </a:r>
          </a:p>
          <a:p>
            <a:pPr algn="ctr">
              <a:lnSpc>
                <a:spcPct val="80000"/>
              </a:lnSpc>
              <a:buFontTx/>
              <a:buNone/>
            </a:pPr>
            <a:endParaRPr lang="fr-FR" altLang="fr-FR" sz="1400" b="1" dirty="0">
              <a:latin typeface="OpenSymbol" pitchFamily="2" charset="0"/>
              <a:sym typeface="Webdings" pitchFamily="18" charset="2"/>
            </a:endParaRPr>
          </a:p>
          <a:p>
            <a:pPr algn="ctr">
              <a:lnSpc>
                <a:spcPct val="80000"/>
              </a:lnSpc>
              <a:buFont typeface="Wingdings" pitchFamily="2" charset="2"/>
              <a:buChar char="Ø"/>
            </a:pPr>
            <a:r>
              <a:rPr lang="fr-FR" altLang="fr-FR" sz="1400" b="1" dirty="0">
                <a:solidFill>
                  <a:srgbClr val="FF3399"/>
                </a:solidFill>
                <a:sym typeface="Monotype Sorts" pitchFamily="2" charset="2"/>
              </a:rPr>
              <a:t>Frais supplémentaires liés à l’activité professionnelle ou fonction élective</a:t>
            </a:r>
            <a:r>
              <a:rPr lang="fr-FR" altLang="fr-FR" sz="1400" dirty="0">
                <a:sym typeface="Monotype Sorts" pitchFamily="2" charset="2"/>
              </a:rPr>
              <a:t> = </a:t>
            </a:r>
            <a:r>
              <a:rPr lang="fr-FR" altLang="fr-FR" sz="1400" b="1" dirty="0">
                <a:sym typeface="Monotype Sorts" pitchFamily="2" charset="2"/>
              </a:rPr>
              <a:t>156h max/an</a:t>
            </a:r>
            <a:r>
              <a:rPr lang="fr-FR" altLang="fr-FR" sz="1400" dirty="0">
                <a:sym typeface="Monotype Sorts" pitchFamily="2" charset="2"/>
              </a:rPr>
              <a:t> </a:t>
            </a:r>
          </a:p>
          <a:p>
            <a:pPr>
              <a:lnSpc>
                <a:spcPct val="80000"/>
              </a:lnSpc>
              <a:buFontTx/>
              <a:buNone/>
            </a:pPr>
            <a:r>
              <a:rPr lang="fr-FR" altLang="fr-FR" sz="1400" dirty="0">
                <a:sym typeface="Monotype Sorts" pitchFamily="2" charset="2"/>
              </a:rPr>
              <a:t>    </a:t>
            </a:r>
          </a:p>
          <a:p>
            <a:pPr>
              <a:lnSpc>
                <a:spcPct val="80000"/>
              </a:lnSpc>
              <a:buFontTx/>
              <a:buNone/>
            </a:pPr>
            <a:endParaRPr lang="fr-FR" altLang="fr-FR" sz="1800" dirty="0">
              <a:sym typeface="Monotype Sorts" pitchFamily="2" charset="2"/>
            </a:endParaRPr>
          </a:p>
          <a:p>
            <a:pPr>
              <a:lnSpc>
                <a:spcPct val="80000"/>
              </a:lnSpc>
            </a:pPr>
            <a:endParaRPr lang="fr-FR" altLang="fr-FR" sz="1800" dirty="0"/>
          </a:p>
        </p:txBody>
      </p:sp>
      <p:sp>
        <p:nvSpPr>
          <p:cNvPr id="7" name="AutoShape 5"/>
          <p:cNvSpPr>
            <a:spLocks/>
          </p:cNvSpPr>
          <p:nvPr/>
        </p:nvSpPr>
        <p:spPr bwMode="auto">
          <a:xfrm>
            <a:off x="5148263" y="1844675"/>
            <a:ext cx="152400" cy="914400"/>
          </a:xfrm>
          <a:prstGeom prst="rightBrace">
            <a:avLst>
              <a:gd name="adj1" fmla="val 50000"/>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 name="AutoShape 5"/>
          <p:cNvSpPr>
            <a:spLocks/>
          </p:cNvSpPr>
          <p:nvPr/>
        </p:nvSpPr>
        <p:spPr bwMode="auto">
          <a:xfrm>
            <a:off x="6444208" y="1628800"/>
            <a:ext cx="281402" cy="1376841"/>
          </a:xfrm>
          <a:prstGeom prst="rightBrace">
            <a:avLst>
              <a:gd name="adj1" fmla="val 50000"/>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 name="AutoShape 5"/>
          <p:cNvSpPr>
            <a:spLocks/>
          </p:cNvSpPr>
          <p:nvPr/>
        </p:nvSpPr>
        <p:spPr bwMode="auto">
          <a:xfrm>
            <a:off x="7611585" y="1410429"/>
            <a:ext cx="281402" cy="2234595"/>
          </a:xfrm>
          <a:prstGeom prst="rightBrace">
            <a:avLst>
              <a:gd name="adj1" fmla="val 50000"/>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Tree>
    <p:extLst>
      <p:ext uri="{BB962C8B-B14F-4D97-AF65-F5344CB8AC3E}">
        <p14:creationId xmlns:p14="http://schemas.microsoft.com/office/powerpoint/2010/main" val="2515189429"/>
      </p:ext>
    </p:extLst>
  </p:cSld>
  <p:clrMapOvr>
    <a:masterClrMapping/>
  </p:clrMapOvr>
  <p:transition spd="slow">
    <p:pull/>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4A3C28-ADA3-A034-CDB2-663828CD9152}"/>
              </a:ext>
            </a:extLst>
          </p:cNvPr>
          <p:cNvSpPr>
            <a:spLocks noGrp="1"/>
          </p:cNvSpPr>
          <p:nvPr>
            <p:ph type="title"/>
          </p:nvPr>
        </p:nvSpPr>
        <p:spPr/>
        <p:txBody>
          <a:bodyPr>
            <a:normAutofit/>
          </a:bodyPr>
          <a:lstStyle/>
          <a:p>
            <a:r>
              <a:rPr lang="fr-FR" sz="2400" dirty="0"/>
              <a:t>Temps attribuable pour le soutien à l’autonomie</a:t>
            </a:r>
          </a:p>
        </p:txBody>
      </p:sp>
      <p:sp>
        <p:nvSpPr>
          <p:cNvPr id="3" name="Espace réservé du contenu 2">
            <a:extLst>
              <a:ext uri="{FF2B5EF4-FFF2-40B4-BE49-F238E27FC236}">
                <a16:creationId xmlns:a16="http://schemas.microsoft.com/office/drawing/2014/main" id="{FAA06A35-9318-08B2-2E08-E4B81F1402E8}"/>
              </a:ext>
            </a:extLst>
          </p:cNvPr>
          <p:cNvSpPr>
            <a:spLocks noGrp="1"/>
          </p:cNvSpPr>
          <p:nvPr>
            <p:ph idx="1"/>
          </p:nvPr>
        </p:nvSpPr>
        <p:spPr/>
        <p:txBody>
          <a:bodyPr>
            <a:normAutofit lnSpcReduction="10000"/>
          </a:bodyPr>
          <a:lstStyle/>
          <a:p>
            <a:r>
              <a:rPr lang="fr-FR" sz="1800" b="0" dirty="0"/>
              <a:t>Il peut atteindre </a:t>
            </a:r>
            <a:r>
              <a:rPr lang="fr-FR" sz="1800" dirty="0"/>
              <a:t>3h par jour. </a:t>
            </a:r>
          </a:p>
          <a:p>
            <a:pPr marL="0" indent="0">
              <a:buNone/>
            </a:pPr>
            <a:endParaRPr lang="fr-FR" sz="1800" b="0" dirty="0"/>
          </a:p>
          <a:p>
            <a:r>
              <a:rPr lang="fr-FR" sz="1800" b="0" dirty="0"/>
              <a:t>Il est attribué sous forme de </a:t>
            </a:r>
            <a:r>
              <a:rPr lang="fr-FR" sz="1800" dirty="0"/>
              <a:t>crédit-temps capitalisable sur 12 mois.</a:t>
            </a:r>
          </a:p>
          <a:p>
            <a:pPr marL="0" indent="0">
              <a:buNone/>
            </a:pPr>
            <a:endParaRPr lang="fr-FR" sz="1800" b="0" dirty="0"/>
          </a:p>
          <a:p>
            <a:r>
              <a:rPr lang="fr-FR" sz="1800" b="0" dirty="0"/>
              <a:t>Ce temps consiste à accompagner la personne dans la réalisation de ses activités, sans les réaliser à sa place, notamment s’agissant des activités ménagères</a:t>
            </a:r>
          </a:p>
          <a:p>
            <a:pPr marL="0" indent="0">
              <a:buNone/>
            </a:pPr>
            <a:endParaRPr lang="fr-FR" sz="1800" b="0" dirty="0"/>
          </a:p>
          <a:p>
            <a:r>
              <a:rPr lang="fr-FR" sz="1800" b="0" dirty="0"/>
              <a:t>Il exclut les besoins d'aide humaine qui peuvent être pris en charge à un autre titre, notamment ceux liés à l'activité professionnelle, à des fonctions électives et à la participation à la vie sociale.</a:t>
            </a:r>
          </a:p>
          <a:p>
            <a:r>
              <a:rPr lang="fr-FR" sz="1800" b="0" dirty="0"/>
              <a:t>Il est possible de </a:t>
            </a:r>
            <a:r>
              <a:rPr lang="fr-FR" sz="1800" dirty="0"/>
              <a:t>cumuler</a:t>
            </a:r>
            <a:r>
              <a:rPr lang="fr-FR" sz="1800" b="0" dirty="0"/>
              <a:t> le temps d’aide attribué pour le soutien à l’autonomie avec les temps d’aide attribuables pour les actes d’entretien personnel, de participation à la vie sociale, de surveillance régulière.</a:t>
            </a:r>
          </a:p>
          <a:p>
            <a:pPr lvl="1">
              <a:buFont typeface="Courier New" panose="02070309020205020404" pitchFamily="49" charset="0"/>
              <a:buChar char="o"/>
            </a:pPr>
            <a:r>
              <a:rPr lang="fr-FR" sz="1500" b="0" dirty="0"/>
              <a:t>Pour les personnes &gt; 16 ans: 6h05 + 3h = </a:t>
            </a:r>
            <a:r>
              <a:rPr lang="fr-FR" sz="1500" b="0" dirty="0">
                <a:solidFill>
                  <a:srgbClr val="FF0000"/>
                </a:solidFill>
              </a:rPr>
              <a:t>9h05 / jour</a:t>
            </a:r>
          </a:p>
          <a:p>
            <a:pPr lvl="1"/>
            <a:endParaRPr lang="fr-FR" sz="1500" b="0" dirty="0"/>
          </a:p>
          <a:p>
            <a:pPr lvl="1">
              <a:buFont typeface="Courier New" panose="02070309020205020404" pitchFamily="49" charset="0"/>
              <a:buChar char="o"/>
            </a:pPr>
            <a:r>
              <a:rPr lang="fr-FR" sz="1500" b="0" dirty="0"/>
              <a:t>Pour les personnes de 3 à16 ans: 6h05 + 3h + 1h (besoins éducatifs sous certaines conditions) = </a:t>
            </a:r>
            <a:r>
              <a:rPr lang="fr-FR" sz="1500" b="0" dirty="0">
                <a:solidFill>
                  <a:srgbClr val="FF0000"/>
                </a:solidFill>
              </a:rPr>
              <a:t>10h05 / jour</a:t>
            </a:r>
          </a:p>
          <a:p>
            <a:pPr lvl="1"/>
            <a:endParaRPr lang="fr-FR" sz="1500" dirty="0"/>
          </a:p>
          <a:p>
            <a:endParaRPr lang="fr-FR" sz="1800" b="0" dirty="0"/>
          </a:p>
        </p:txBody>
      </p:sp>
      <p:sp>
        <p:nvSpPr>
          <p:cNvPr id="4" name="Espace réservé du numéro de diapositive 3">
            <a:extLst>
              <a:ext uri="{FF2B5EF4-FFF2-40B4-BE49-F238E27FC236}">
                <a16:creationId xmlns:a16="http://schemas.microsoft.com/office/drawing/2014/main" id="{5C5EC853-9C89-C3F5-696D-DF6706955D65}"/>
              </a:ext>
            </a:extLst>
          </p:cNvPr>
          <p:cNvSpPr>
            <a:spLocks noGrp="1"/>
          </p:cNvSpPr>
          <p:nvPr>
            <p:ph type="sldNum" sz="quarter" idx="12"/>
          </p:nvPr>
        </p:nvSpPr>
        <p:spPr/>
        <p:txBody>
          <a:bodyPr/>
          <a:lstStyle/>
          <a:p>
            <a:fld id="{C8100989-B75F-4602-84D8-19856CD6A586}" type="slidenum">
              <a:rPr lang="fr-FR" smtClean="0"/>
              <a:pPr/>
              <a:t>74</a:t>
            </a:fld>
            <a:endParaRPr lang="fr-FR" dirty="0"/>
          </a:p>
        </p:txBody>
      </p:sp>
    </p:spTree>
    <p:extLst>
      <p:ext uri="{BB962C8B-B14F-4D97-AF65-F5344CB8AC3E}">
        <p14:creationId xmlns:p14="http://schemas.microsoft.com/office/powerpoint/2010/main" val="11348320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f2acc56bf5_2_436"/>
          <p:cNvSpPr/>
          <p:nvPr/>
        </p:nvSpPr>
        <p:spPr>
          <a:xfrm>
            <a:off x="459000" y="9289194"/>
            <a:ext cx="4806315" cy="0"/>
          </a:xfrm>
          <a:custGeom>
            <a:avLst/>
            <a:gdLst/>
            <a:ahLst/>
            <a:cxnLst/>
            <a:rect l="l" t="t" r="r" b="b"/>
            <a:pathLst>
              <a:path w="6408420" h="120000" extrusionOk="0">
                <a:moveTo>
                  <a:pt x="6408000" y="0"/>
                </a:moveTo>
                <a:lnTo>
                  <a:pt x="0" y="0"/>
                </a:lnTo>
              </a:path>
            </a:pathLst>
          </a:custGeom>
          <a:noFill/>
          <a:ln w="9525" cap="flat" cmpd="sng">
            <a:solidFill>
              <a:srgbClr val="53B7E8"/>
            </a:solidFill>
            <a:prstDash val="solid"/>
            <a:round/>
            <a:headEnd type="none" w="sm" len="sm"/>
            <a:tailEnd type="none" w="sm" len="sm"/>
          </a:ln>
        </p:spPr>
        <p:txBody>
          <a:bodyPr spcFirstLastPara="1" wrap="square" lIns="0" tIns="0" rIns="0" bIns="0" anchor="t" anchorCtr="0">
            <a:noAutofit/>
          </a:bodyPr>
          <a:lstStyle/>
          <a:p>
            <a:pPr>
              <a:buClr>
                <a:srgbClr val="000000"/>
              </a:buClr>
              <a:buSzPts val="1800"/>
            </a:pPr>
            <a:endParaRPr sz="1350">
              <a:solidFill>
                <a:schemeClr val="dk1"/>
              </a:solidFill>
              <a:latin typeface="Calibri"/>
              <a:ea typeface="Calibri"/>
              <a:cs typeface="Calibri"/>
              <a:sym typeface="Calibri"/>
            </a:endParaRPr>
          </a:p>
        </p:txBody>
      </p:sp>
      <p:sp>
        <p:nvSpPr>
          <p:cNvPr id="238" name="Google Shape;238;gf2acc56bf5_2_436"/>
          <p:cNvSpPr/>
          <p:nvPr/>
        </p:nvSpPr>
        <p:spPr>
          <a:xfrm rot="10800000" flipH="1">
            <a:off x="654066" y="5634914"/>
            <a:ext cx="6921094" cy="80550"/>
          </a:xfrm>
          <a:custGeom>
            <a:avLst/>
            <a:gdLst/>
            <a:ahLst/>
            <a:cxnLst/>
            <a:rect l="l" t="t" r="r" b="b"/>
            <a:pathLst>
              <a:path w="6408420" h="120000" extrusionOk="0">
                <a:moveTo>
                  <a:pt x="6408000" y="0"/>
                </a:moveTo>
                <a:lnTo>
                  <a:pt x="0" y="0"/>
                </a:lnTo>
              </a:path>
            </a:pathLst>
          </a:custGeom>
          <a:noFill/>
          <a:ln w="9525" cap="flat" cmpd="sng">
            <a:solidFill>
              <a:srgbClr val="53B7E8"/>
            </a:solidFill>
            <a:prstDash val="solid"/>
            <a:round/>
            <a:headEnd type="none" w="sm" len="sm"/>
            <a:tailEnd type="none" w="sm" len="sm"/>
          </a:ln>
        </p:spPr>
        <p:txBody>
          <a:bodyPr spcFirstLastPara="1" wrap="square" lIns="0" tIns="0" rIns="0" bIns="0" anchor="t" anchorCtr="0">
            <a:noAutofit/>
          </a:bodyPr>
          <a:lstStyle/>
          <a:p>
            <a:pPr>
              <a:buClr>
                <a:srgbClr val="000000"/>
              </a:buClr>
              <a:buSzPts val="1800"/>
            </a:pPr>
            <a:endParaRPr sz="1350">
              <a:solidFill>
                <a:schemeClr val="dk1"/>
              </a:solidFill>
              <a:latin typeface="Calibri"/>
              <a:ea typeface="Calibri"/>
              <a:cs typeface="Calibri"/>
              <a:sym typeface="Calibri"/>
            </a:endParaRPr>
          </a:p>
        </p:txBody>
      </p:sp>
      <p:sp>
        <p:nvSpPr>
          <p:cNvPr id="241" name="Google Shape;241;gf2acc56bf5_2_436"/>
          <p:cNvSpPr/>
          <p:nvPr/>
        </p:nvSpPr>
        <p:spPr>
          <a:xfrm>
            <a:off x="738945" y="692696"/>
            <a:ext cx="3401007" cy="449839"/>
          </a:xfrm>
          <a:prstGeom prst="rect">
            <a:avLst/>
          </a:prstGeom>
          <a:solidFill>
            <a:srgbClr val="FFFF00"/>
          </a:solidFill>
          <a:ln>
            <a:noFill/>
          </a:ln>
        </p:spPr>
        <p:txBody>
          <a:bodyPr spcFirstLastPara="1" wrap="square" lIns="68569" tIns="34275" rIns="68569" bIns="34275" anchor="t" anchorCtr="0">
            <a:noAutofit/>
          </a:bodyPr>
          <a:lstStyle/>
          <a:p>
            <a:pPr>
              <a:buClr>
                <a:srgbClr val="000000"/>
              </a:buClr>
              <a:buSzPts val="3600"/>
            </a:pPr>
            <a:r>
              <a:rPr lang="fr-FR" sz="2100" b="1" dirty="0">
                <a:solidFill>
                  <a:srgbClr val="293896"/>
                </a:solidFill>
                <a:latin typeface="Trebuchet MS"/>
                <a:ea typeface="Calibri"/>
                <a:cs typeface="Calibri"/>
                <a:sym typeface="Trebuchet MS"/>
              </a:rPr>
              <a:t>Les facteurs </a:t>
            </a:r>
            <a:r>
              <a:rPr lang="fr-FR" sz="2100" b="1" dirty="0" err="1">
                <a:solidFill>
                  <a:srgbClr val="293896"/>
                </a:solidFill>
                <a:latin typeface="Trebuchet MS"/>
                <a:ea typeface="Calibri"/>
                <a:cs typeface="Calibri"/>
                <a:sym typeface="Trebuchet MS"/>
              </a:rPr>
              <a:t>impactants</a:t>
            </a:r>
            <a:endParaRPr sz="2100" dirty="0">
              <a:solidFill>
                <a:schemeClr val="dk1"/>
              </a:solidFill>
              <a:latin typeface="Calibri"/>
              <a:ea typeface="Calibri"/>
              <a:cs typeface="Calibri"/>
              <a:sym typeface="Calibri"/>
            </a:endParaRPr>
          </a:p>
        </p:txBody>
      </p:sp>
      <p:pic>
        <p:nvPicPr>
          <p:cNvPr id="255" name="Google Shape;255;gf2acc56bf5_2_436"/>
          <p:cNvPicPr preferRelativeResize="0"/>
          <p:nvPr/>
        </p:nvPicPr>
        <p:blipFill>
          <a:blip r:embed="rId3">
            <a:alphaModFix/>
          </a:blip>
          <a:stretch>
            <a:fillRect/>
          </a:stretch>
        </p:blipFill>
        <p:spPr>
          <a:xfrm>
            <a:off x="8161252" y="5079583"/>
            <a:ext cx="921150" cy="921167"/>
          </a:xfrm>
          <a:prstGeom prst="rect">
            <a:avLst/>
          </a:prstGeom>
          <a:noFill/>
          <a:ln>
            <a:noFill/>
          </a:ln>
        </p:spPr>
      </p:pic>
      <p:sp>
        <p:nvSpPr>
          <p:cNvPr id="2" name="Rectangle 1">
            <a:extLst>
              <a:ext uri="{FF2B5EF4-FFF2-40B4-BE49-F238E27FC236}">
                <a16:creationId xmlns:a16="http://schemas.microsoft.com/office/drawing/2014/main" id="{BF03C46E-A3FA-4AF1-923F-FA98D9F18EF1}"/>
              </a:ext>
            </a:extLst>
          </p:cNvPr>
          <p:cNvSpPr/>
          <p:nvPr/>
        </p:nvSpPr>
        <p:spPr>
          <a:xfrm>
            <a:off x="738944" y="1529930"/>
            <a:ext cx="7786687" cy="2983509"/>
          </a:xfrm>
          <a:prstGeom prst="rect">
            <a:avLst/>
          </a:prstGeom>
        </p:spPr>
        <p:txBody>
          <a:bodyPr wrap="square">
            <a:spAutoFit/>
          </a:bodyPr>
          <a:lstStyle/>
          <a:p>
            <a:pPr algn="just">
              <a:lnSpc>
                <a:spcPct val="107000"/>
              </a:lnSpc>
              <a:spcAft>
                <a:spcPts val="600"/>
              </a:spcAft>
            </a:pPr>
            <a:r>
              <a:rPr lang="fr-FR" dirty="0">
                <a:latin typeface="Calibri" panose="020F0502020204030204" pitchFamily="34" charset="0"/>
                <a:ea typeface="Calibri" panose="020F0502020204030204" pitchFamily="34" charset="0"/>
                <a:cs typeface="Calibri" panose="020F0502020204030204" pitchFamily="34" charset="0"/>
              </a:rPr>
              <a:t>Les facteurs pouvant avoir un impact sur le temps requis sont ainsi complétés:</a:t>
            </a:r>
          </a:p>
          <a:p>
            <a:pPr algn="just">
              <a:lnSpc>
                <a:spcPct val="107000"/>
              </a:lnSpc>
              <a:spcAft>
                <a:spcPts val="600"/>
              </a:spcAft>
            </a:pPr>
            <a:endParaRPr lang="fr-FR"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600"/>
              </a:spcAft>
            </a:pPr>
            <a:r>
              <a:rPr lang="fr-FR" dirty="0">
                <a:latin typeface="Calibri" panose="020F0502020204030204" pitchFamily="34" charset="0"/>
                <a:ea typeface="Calibri" panose="020F0502020204030204" pitchFamily="34" charset="0"/>
                <a:cs typeface="Calibri" panose="020F0502020204030204" pitchFamily="34" charset="0"/>
              </a:rPr>
              <a:t>« la difficulté à établir un lien de confiance, la fatigabilité, les troubles anxieux, phobiques, mnésiques ou de l’estime de soi, la désinhibition, difficultés de concentration et à fixer son attention, difficulté à se motiver, l’auto-stigmatisation, la vulnérabilité émotionnelle ou l’extrême sensibilité émotionnelle, les troubles psycho-traumatiques…</a:t>
            </a:r>
          </a:p>
          <a:p>
            <a:pPr algn="just">
              <a:lnSpc>
                <a:spcPct val="107000"/>
              </a:lnSpc>
              <a:spcAft>
                <a:spcPts val="600"/>
              </a:spcAft>
            </a:pPr>
            <a:r>
              <a:rPr lang="fr-FR" dirty="0">
                <a:latin typeface="Calibri" panose="020F0502020204030204" pitchFamily="34" charset="0"/>
                <a:ea typeface="Calibri" panose="020F0502020204030204" pitchFamily="34" charset="0"/>
                <a:cs typeface="Calibri" panose="020F0502020204030204" pitchFamily="34" charset="0"/>
              </a:rPr>
              <a:t>L’absence de lien social. »</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fr-FR" sz="1350" dirty="0">
                <a:latin typeface="Calibri" panose="020F0502020204030204" pitchFamily="34" charset="0"/>
                <a:ea typeface="Calibri" panose="020F0502020204030204" pitchFamily="34" charset="0"/>
                <a:cs typeface="Calibri" panose="020F0502020204030204" pitchFamily="34" charset="0"/>
              </a:rPr>
              <a:t> </a:t>
            </a:r>
            <a:endParaRPr lang="fr-FR" sz="788"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6AEECBB0-2511-5B46-A18D-FDA19C855793}"/>
              </a:ext>
            </a:extLst>
          </p:cNvPr>
          <p:cNvSpPr>
            <a:spLocks noGrp="1"/>
          </p:cNvSpPr>
          <p:nvPr>
            <p:ph type="sldNum" idx="12"/>
          </p:nvPr>
        </p:nvSpPr>
        <p:spPr/>
        <p:txBody>
          <a:bodyPr/>
          <a:lstStyle/>
          <a:p>
            <a:fld id="{00000000-1234-1234-1234-123412341234}" type="slidenum">
              <a:rPr lang="fr-FR" smtClean="0"/>
              <a:pPr/>
              <a:t>75</a:t>
            </a:fld>
            <a:endParaRPr lang="fr-FR"/>
          </a:p>
        </p:txBody>
      </p:sp>
    </p:spTree>
    <p:extLst>
      <p:ext uri="{BB962C8B-B14F-4D97-AF65-F5344CB8AC3E}">
        <p14:creationId xmlns:p14="http://schemas.microsoft.com/office/powerpoint/2010/main" val="29748067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F8DD2C-0A55-EFFC-0CC4-13190FD20572}"/>
              </a:ext>
            </a:extLst>
          </p:cNvPr>
          <p:cNvSpPr>
            <a:spLocks noGrp="1"/>
          </p:cNvSpPr>
          <p:nvPr>
            <p:ph type="title"/>
          </p:nvPr>
        </p:nvSpPr>
        <p:spPr>
          <a:xfrm>
            <a:off x="827584" y="620688"/>
            <a:ext cx="3888432" cy="471189"/>
          </a:xfrm>
          <a:solidFill>
            <a:srgbClr val="FFFF00"/>
          </a:solidFill>
        </p:spPr>
        <p:txBody>
          <a:bodyPr>
            <a:normAutofit/>
          </a:bodyPr>
          <a:lstStyle/>
          <a:p>
            <a:r>
              <a:rPr lang="fr-FR" sz="2400" dirty="0"/>
              <a:t>Focus sur le crédit-temps</a:t>
            </a:r>
          </a:p>
        </p:txBody>
      </p:sp>
      <p:sp>
        <p:nvSpPr>
          <p:cNvPr id="3" name="Espace réservé du contenu 2">
            <a:extLst>
              <a:ext uri="{FF2B5EF4-FFF2-40B4-BE49-F238E27FC236}">
                <a16:creationId xmlns:a16="http://schemas.microsoft.com/office/drawing/2014/main" id="{587A28F1-6CDE-C35F-4BE8-DAE3D70A99F2}"/>
              </a:ext>
            </a:extLst>
          </p:cNvPr>
          <p:cNvSpPr>
            <a:spLocks noGrp="1"/>
          </p:cNvSpPr>
          <p:nvPr>
            <p:ph idx="1"/>
          </p:nvPr>
        </p:nvSpPr>
        <p:spPr/>
        <p:txBody>
          <a:bodyPr>
            <a:normAutofit/>
          </a:bodyPr>
          <a:lstStyle/>
          <a:p>
            <a:r>
              <a:rPr lang="fr-FR" sz="1900" dirty="0"/>
              <a:t>Les temps d’aide humaine attribués au titre de la participation à la vie sociale et du soutien à l’autonomie le sont sous forme de crédit temps annuel. </a:t>
            </a:r>
          </a:p>
          <a:p>
            <a:pPr marL="0" indent="0">
              <a:buNone/>
            </a:pPr>
            <a:r>
              <a:rPr lang="fr-FR" sz="1900" b="0" dirty="0"/>
              <a:t>Modalité de lissage du temps d’aide humaine</a:t>
            </a:r>
          </a:p>
          <a:p>
            <a:pPr marL="0" indent="0">
              <a:buNone/>
            </a:pPr>
            <a:r>
              <a:rPr lang="fr-FR" sz="1900" b="0" dirty="0"/>
              <a:t>Permet d’utiliser les heures attribuées de manière plus souple afin d’accompagner au mieux la personne dans la réalisation de ses activités tout au long de l’année. </a:t>
            </a:r>
          </a:p>
          <a:p>
            <a:pPr marL="0" indent="0">
              <a:buNone/>
            </a:pPr>
            <a:endParaRPr lang="fr-FR" sz="1900" b="0" dirty="0"/>
          </a:p>
          <a:p>
            <a:pPr marL="0" indent="0">
              <a:buNone/>
            </a:pPr>
            <a:r>
              <a:rPr lang="fr-FR" sz="1900" b="0" dirty="0"/>
              <a:t>Sont pris en compte les besoins qui peuvent fluctuer dans le temps, (débuts d’une nouvelle activité qui peuvent demander plus d’accompagnement vers l’autonomie, l’entrée dans un logement etc...) </a:t>
            </a:r>
          </a:p>
          <a:p>
            <a:pPr marL="0" indent="0">
              <a:buNone/>
            </a:pPr>
            <a:br>
              <a:rPr lang="fr-FR" sz="1900" b="0" dirty="0"/>
            </a:br>
            <a:r>
              <a:rPr lang="fr-FR" sz="1900" b="0" dirty="0"/>
              <a:t>Il permet  d’adapter le temps d’aide d’humaine en fonction de l’état de santé de la personne pour la réalisation de ses activités. Ex: cas d’une personne ne pouvant réaliser son activité un jour donné, le temps d’aide humaine de la journée peut être sauvegardé et utilisé par la suite à meilleur escient.</a:t>
            </a:r>
          </a:p>
          <a:p>
            <a:endParaRPr lang="fr-FR" sz="1900" b="0" dirty="0"/>
          </a:p>
          <a:p>
            <a:endParaRPr lang="fr-FR" sz="1900" dirty="0"/>
          </a:p>
          <a:p>
            <a:endParaRPr lang="fr-FR" dirty="0"/>
          </a:p>
        </p:txBody>
      </p:sp>
      <p:sp>
        <p:nvSpPr>
          <p:cNvPr id="4" name="Espace réservé du numéro de diapositive 3">
            <a:extLst>
              <a:ext uri="{FF2B5EF4-FFF2-40B4-BE49-F238E27FC236}">
                <a16:creationId xmlns:a16="http://schemas.microsoft.com/office/drawing/2014/main" id="{6C1A9DC2-B736-0C87-95CE-A7DD0AD04ADA}"/>
              </a:ext>
            </a:extLst>
          </p:cNvPr>
          <p:cNvSpPr>
            <a:spLocks noGrp="1"/>
          </p:cNvSpPr>
          <p:nvPr>
            <p:ph type="sldNum" sz="quarter" idx="12"/>
          </p:nvPr>
        </p:nvSpPr>
        <p:spPr/>
        <p:txBody>
          <a:bodyPr/>
          <a:lstStyle/>
          <a:p>
            <a:fld id="{C8100989-B75F-4602-84D8-19856CD6A586}" type="slidenum">
              <a:rPr lang="fr-FR" smtClean="0"/>
              <a:pPr/>
              <a:t>76</a:t>
            </a:fld>
            <a:endParaRPr lang="fr-FR" dirty="0"/>
          </a:p>
        </p:txBody>
      </p:sp>
    </p:spTree>
    <p:extLst>
      <p:ext uri="{BB962C8B-B14F-4D97-AF65-F5344CB8AC3E}">
        <p14:creationId xmlns:p14="http://schemas.microsoft.com/office/powerpoint/2010/main" val="15034372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7D4E3F-F4D9-A937-37CF-2DBA3DC7A43F}"/>
              </a:ext>
            </a:extLst>
          </p:cNvPr>
          <p:cNvSpPr>
            <a:spLocks noGrp="1"/>
          </p:cNvSpPr>
          <p:nvPr>
            <p:ph type="title"/>
          </p:nvPr>
        </p:nvSpPr>
        <p:spPr>
          <a:xfrm>
            <a:off x="611560" y="620688"/>
            <a:ext cx="7093280" cy="570016"/>
          </a:xfrm>
          <a:solidFill>
            <a:srgbClr val="FFFF00"/>
          </a:solidFill>
        </p:spPr>
        <p:txBody>
          <a:bodyPr>
            <a:normAutofit fontScale="90000"/>
          </a:bodyPr>
          <a:lstStyle/>
          <a:p>
            <a:r>
              <a:rPr lang="fr-FR" sz="2400" b="1" dirty="0"/>
              <a:t>Quantification des temps d’aide: les lignes de partage</a:t>
            </a:r>
          </a:p>
        </p:txBody>
      </p:sp>
      <p:sp>
        <p:nvSpPr>
          <p:cNvPr id="3" name="Espace réservé du contenu 2">
            <a:extLst>
              <a:ext uri="{FF2B5EF4-FFF2-40B4-BE49-F238E27FC236}">
                <a16:creationId xmlns:a16="http://schemas.microsoft.com/office/drawing/2014/main" id="{B2C06211-4AC7-0E08-F36E-C984D1A5137B}"/>
              </a:ext>
            </a:extLst>
          </p:cNvPr>
          <p:cNvSpPr>
            <a:spLocks noGrp="1"/>
          </p:cNvSpPr>
          <p:nvPr>
            <p:ph idx="1"/>
          </p:nvPr>
        </p:nvSpPr>
        <p:spPr/>
        <p:txBody>
          <a:bodyPr>
            <a:normAutofit fontScale="92500" lnSpcReduction="10000"/>
          </a:bodyPr>
          <a:lstStyle/>
          <a:p>
            <a:r>
              <a:rPr lang="fr-FR" b="0" dirty="0"/>
              <a:t>Le temps d'aide humaine pour le soutien à l'autonomie « exclut les besoins d'aide humaine qui peuvent être pris en charge à un autre titre, notamment ceux liés à l'activité professionnelle, à des fonctions électives et à la participation à la vie sociale ».</a:t>
            </a:r>
          </a:p>
          <a:p>
            <a:pPr marL="0" indent="0">
              <a:buNone/>
            </a:pPr>
            <a:endParaRPr lang="fr-FR" b="0" dirty="0"/>
          </a:p>
          <a:p>
            <a:r>
              <a:rPr lang="fr-FR" b="0" dirty="0"/>
              <a:t> </a:t>
            </a:r>
            <a:r>
              <a:rPr lang="fr-FR" dirty="0"/>
              <a:t>« Il est possible de cumuler le temps d'aide […] attribué à ce titre avec celui attribuable au titre des actes essentiels </a:t>
            </a:r>
            <a:r>
              <a:rPr lang="fr-FR" b="0" dirty="0"/>
              <a:t>mentionnés aux a, b et e du 1 de la section 1 du présent chapitre  </a:t>
            </a:r>
            <a:r>
              <a:rPr lang="fr-FR" dirty="0"/>
              <a:t>(c’est-à-dire l’entretien personnel, les déplacements, et la participation à la vie sociale) et de la surveillance régulière ».</a:t>
            </a:r>
          </a:p>
          <a:p>
            <a:pPr marL="0" indent="0">
              <a:buNone/>
            </a:pPr>
            <a:endParaRPr lang="fr-FR" dirty="0"/>
          </a:p>
          <a:p>
            <a:r>
              <a:rPr lang="fr-FR" b="0" dirty="0"/>
              <a:t>Cela suppose de définir une ligne de partage et la complémentarité entre l’aide pouvant être apportée au titre du soutien à l’autonomie et les autres aides existantes, que ce soit au titre de la PCH (entretien personnel, déplacements, participation à la vie sociale, surveillance régulière), ou au titre des autres formes d’accompagnement pouvant être apportées. </a:t>
            </a:r>
          </a:p>
          <a:p>
            <a:endParaRPr lang="fr-FR" dirty="0"/>
          </a:p>
          <a:p>
            <a:pPr marL="0" indent="0">
              <a:buNone/>
            </a:pPr>
            <a:endParaRPr lang="fr-FR" dirty="0"/>
          </a:p>
        </p:txBody>
      </p:sp>
    </p:spTree>
    <p:extLst>
      <p:ext uri="{BB962C8B-B14F-4D97-AF65-F5344CB8AC3E}">
        <p14:creationId xmlns:p14="http://schemas.microsoft.com/office/powerpoint/2010/main" val="40682512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A17E71-2352-D4F2-A16C-223AC3F55DC8}"/>
              </a:ext>
            </a:extLst>
          </p:cNvPr>
          <p:cNvSpPr>
            <a:spLocks noGrp="1"/>
          </p:cNvSpPr>
          <p:nvPr>
            <p:ph type="title"/>
          </p:nvPr>
        </p:nvSpPr>
        <p:spPr>
          <a:solidFill>
            <a:srgbClr val="FFFF00"/>
          </a:solidFill>
        </p:spPr>
        <p:txBody>
          <a:bodyPr>
            <a:normAutofit/>
          </a:bodyPr>
          <a:lstStyle/>
          <a:p>
            <a:r>
              <a:rPr lang="fr-FR" sz="1800" dirty="0"/>
              <a:t>Le soutien à l’autonomie élargit l’accompagnement à des activités qui ne relèvent pas du domaine des actes essentiels, par exemple pour l’alimentation</a:t>
            </a:r>
          </a:p>
        </p:txBody>
      </p:sp>
      <p:sp>
        <p:nvSpPr>
          <p:cNvPr id="3" name="Espace réservé du texte 2">
            <a:extLst>
              <a:ext uri="{FF2B5EF4-FFF2-40B4-BE49-F238E27FC236}">
                <a16:creationId xmlns:a16="http://schemas.microsoft.com/office/drawing/2014/main" id="{3EF0AB65-FCD4-B5DF-E9CE-DEC1985BD739}"/>
              </a:ext>
            </a:extLst>
          </p:cNvPr>
          <p:cNvSpPr>
            <a:spLocks noGrp="1"/>
          </p:cNvSpPr>
          <p:nvPr>
            <p:ph type="body" idx="1"/>
          </p:nvPr>
        </p:nvSpPr>
        <p:spPr>
          <a:ln>
            <a:solidFill>
              <a:schemeClr val="tx1"/>
            </a:solidFill>
          </a:ln>
        </p:spPr>
        <p:txBody>
          <a:bodyPr/>
          <a:lstStyle/>
          <a:p>
            <a:r>
              <a:rPr lang="fr-FR" dirty="0"/>
              <a:t>Aide au titre du domaine « actes essentiels »</a:t>
            </a:r>
          </a:p>
        </p:txBody>
      </p:sp>
      <p:sp>
        <p:nvSpPr>
          <p:cNvPr id="4" name="Espace réservé du contenu 3">
            <a:extLst>
              <a:ext uri="{FF2B5EF4-FFF2-40B4-BE49-F238E27FC236}">
                <a16:creationId xmlns:a16="http://schemas.microsoft.com/office/drawing/2014/main" id="{B46EF928-C99F-A5DC-3D6F-3D91BAF4FEE4}"/>
              </a:ext>
            </a:extLst>
          </p:cNvPr>
          <p:cNvSpPr>
            <a:spLocks noGrp="1"/>
          </p:cNvSpPr>
          <p:nvPr>
            <p:ph sz="half" idx="2"/>
          </p:nvPr>
        </p:nvSpPr>
        <p:spPr>
          <a:ln>
            <a:solidFill>
              <a:schemeClr val="tx1"/>
            </a:solidFill>
          </a:ln>
        </p:spPr>
        <p:txBody>
          <a:bodyPr>
            <a:normAutofit/>
          </a:bodyPr>
          <a:lstStyle/>
          <a:p>
            <a:r>
              <a:rPr lang="fr-FR" sz="1800" b="0" dirty="0"/>
              <a:t>L’acte essentiel « alimentation » comprend les activités « manger »et « boire » et le besoin d’accompagnement pour l’acte. Le temps d’aide prend aussi en compte le temps pour couper les aliments et/ou les servir et assurer une prise régulière de boisson hors des repas.</a:t>
            </a:r>
          </a:p>
          <a:p>
            <a:r>
              <a:rPr lang="fr-FR" sz="1800" b="0" dirty="0"/>
              <a:t>« préparer un repas » « vaisselle » : cuisiner et servir un repas, assurer un accompagnement pour la réalisation de cette activité, lavage de la vaisselle, nettoyage plan de travail et table.</a:t>
            </a:r>
          </a:p>
        </p:txBody>
      </p:sp>
      <p:sp>
        <p:nvSpPr>
          <p:cNvPr id="5" name="Espace réservé du texte 4">
            <a:extLst>
              <a:ext uri="{FF2B5EF4-FFF2-40B4-BE49-F238E27FC236}">
                <a16:creationId xmlns:a16="http://schemas.microsoft.com/office/drawing/2014/main" id="{D82CCDD4-03C3-508C-2651-B34DBB31B362}"/>
              </a:ext>
            </a:extLst>
          </p:cNvPr>
          <p:cNvSpPr>
            <a:spLocks noGrp="1"/>
          </p:cNvSpPr>
          <p:nvPr>
            <p:ph type="body" sz="quarter" idx="3"/>
          </p:nvPr>
        </p:nvSpPr>
        <p:spPr>
          <a:xfrm>
            <a:off x="4497388" y="1412776"/>
            <a:ext cx="3887391" cy="762099"/>
          </a:xfrm>
          <a:ln>
            <a:solidFill>
              <a:schemeClr val="tx1"/>
            </a:solidFill>
          </a:ln>
        </p:spPr>
        <p:txBody>
          <a:bodyPr/>
          <a:lstStyle/>
          <a:p>
            <a:r>
              <a:rPr lang="fr-FR" dirty="0"/>
              <a:t>Aide au titre du domaine soutien à l’autonomie</a:t>
            </a:r>
          </a:p>
        </p:txBody>
      </p:sp>
      <p:sp>
        <p:nvSpPr>
          <p:cNvPr id="6" name="Espace réservé du contenu 5">
            <a:extLst>
              <a:ext uri="{FF2B5EF4-FFF2-40B4-BE49-F238E27FC236}">
                <a16:creationId xmlns:a16="http://schemas.microsoft.com/office/drawing/2014/main" id="{CB024395-5394-6964-AEDE-8E6F18CB9A0D}"/>
              </a:ext>
            </a:extLst>
          </p:cNvPr>
          <p:cNvSpPr>
            <a:spLocks noGrp="1"/>
          </p:cNvSpPr>
          <p:nvPr>
            <p:ph sz="quarter" idx="4"/>
          </p:nvPr>
        </p:nvSpPr>
        <p:spPr>
          <a:xfrm>
            <a:off x="4497388" y="2173400"/>
            <a:ext cx="4041775" cy="3951288"/>
          </a:xfrm>
          <a:ln>
            <a:solidFill>
              <a:schemeClr val="tx1"/>
            </a:solidFill>
          </a:ln>
        </p:spPr>
        <p:txBody>
          <a:bodyPr>
            <a:normAutofit/>
          </a:bodyPr>
          <a:lstStyle/>
          <a:p>
            <a:r>
              <a:rPr lang="fr-FR" sz="1800" dirty="0"/>
              <a:t>Aide pour faire les courses </a:t>
            </a:r>
            <a:r>
              <a:rPr lang="fr-FR" sz="1800" b="0" dirty="0"/>
              <a:t>(choisir la nourriture, les boissons, comparer, payer les produits etc….)</a:t>
            </a:r>
          </a:p>
          <a:p>
            <a:r>
              <a:rPr lang="fr-FR" sz="1800" dirty="0"/>
              <a:t>Aide pour la planification et l’organisation des repas</a:t>
            </a:r>
          </a:p>
          <a:p>
            <a:r>
              <a:rPr lang="fr-FR" sz="1800" dirty="0"/>
              <a:t>Aide pour la vérification de la bonne exécution des tâches</a:t>
            </a:r>
          </a:p>
        </p:txBody>
      </p:sp>
    </p:spTree>
    <p:extLst>
      <p:ext uri="{BB962C8B-B14F-4D97-AF65-F5344CB8AC3E}">
        <p14:creationId xmlns:p14="http://schemas.microsoft.com/office/powerpoint/2010/main" val="42140570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05E77D-7ECF-A577-44CB-03BD726C554F}"/>
              </a:ext>
            </a:extLst>
          </p:cNvPr>
          <p:cNvSpPr>
            <a:spLocks noGrp="1"/>
          </p:cNvSpPr>
          <p:nvPr>
            <p:ph type="title"/>
          </p:nvPr>
        </p:nvSpPr>
        <p:spPr>
          <a:xfrm>
            <a:off x="457200" y="620688"/>
            <a:ext cx="6851104" cy="548282"/>
          </a:xfrm>
          <a:solidFill>
            <a:srgbClr val="FFFF00"/>
          </a:solidFill>
        </p:spPr>
        <p:txBody>
          <a:bodyPr>
            <a:normAutofit/>
          </a:bodyPr>
          <a:lstStyle/>
          <a:p>
            <a:r>
              <a:rPr lang="fr-FR" sz="2400" dirty="0"/>
              <a:t>Soutien à l’autonomie et surveillance régulière</a:t>
            </a:r>
          </a:p>
        </p:txBody>
      </p:sp>
      <p:sp>
        <p:nvSpPr>
          <p:cNvPr id="3" name="Espace réservé du contenu 2">
            <a:extLst>
              <a:ext uri="{FF2B5EF4-FFF2-40B4-BE49-F238E27FC236}">
                <a16:creationId xmlns:a16="http://schemas.microsoft.com/office/drawing/2014/main" id="{B4CA455A-F4AE-2C7D-F2EB-5D1CD077D483}"/>
              </a:ext>
            </a:extLst>
          </p:cNvPr>
          <p:cNvSpPr>
            <a:spLocks noGrp="1"/>
          </p:cNvSpPr>
          <p:nvPr>
            <p:ph idx="1"/>
          </p:nvPr>
        </p:nvSpPr>
        <p:spPr/>
        <p:txBody>
          <a:bodyPr>
            <a:normAutofit/>
          </a:bodyPr>
          <a:lstStyle/>
          <a:p>
            <a:r>
              <a:rPr lang="fr-FR" b="0" dirty="0"/>
              <a:t>Une personne peut présenter à la fois un besoin de surveillance et un besoin de soutien à l’autonomie </a:t>
            </a:r>
          </a:p>
          <a:p>
            <a:pPr marL="0" indent="0">
              <a:buNone/>
            </a:pPr>
            <a:r>
              <a:rPr lang="fr-FR" b="0" dirty="0"/>
              <a:t>(cf. le tableau comparatif Surveillance régulière/Soutien à l’autonomie du dossier technique de la CNSA p.50 à 52).</a:t>
            </a:r>
          </a:p>
          <a:p>
            <a:pPr marL="0" indent="0">
              <a:buNone/>
            </a:pPr>
            <a:endParaRPr lang="fr-FR" b="0" dirty="0"/>
          </a:p>
          <a:p>
            <a:r>
              <a:rPr lang="fr-FR" b="0" dirty="0"/>
              <a:t>Le temps quotidien nécessaire pour « la maitrise de son comportement » et « la réalisation des tâches multiples » est pris en compte</a:t>
            </a:r>
          </a:p>
          <a:p>
            <a:endParaRPr lang="fr-FR" dirty="0"/>
          </a:p>
          <a:p>
            <a:pPr lvl="1">
              <a:buFont typeface="Courier New" panose="02070309020205020404" pitchFamily="49" charset="0"/>
              <a:buChar char="o"/>
            </a:pPr>
            <a:r>
              <a:rPr lang="fr-FR" dirty="0"/>
              <a:t>soit au titre de la surveillance (lorsqu’il y a une notion de mise en danger) </a:t>
            </a:r>
          </a:p>
          <a:p>
            <a:pPr lvl="1">
              <a:buFont typeface="Courier New" panose="02070309020205020404" pitchFamily="49" charset="0"/>
              <a:buChar char="o"/>
            </a:pPr>
            <a:endParaRPr lang="fr-FR" dirty="0"/>
          </a:p>
          <a:p>
            <a:pPr lvl="1">
              <a:buFont typeface="Courier New" panose="02070309020205020404" pitchFamily="49" charset="0"/>
              <a:buChar char="o"/>
            </a:pPr>
            <a:r>
              <a:rPr lang="fr-FR" dirty="0"/>
              <a:t>soit au titre du soutien à l’autonomie (lorsqu’il s’agit d’accompagner la personne dans l’exercice de son autonomie).</a:t>
            </a:r>
          </a:p>
          <a:p>
            <a:endParaRPr lang="fr-FR" dirty="0"/>
          </a:p>
          <a:p>
            <a:endParaRPr lang="fr-FR" dirty="0"/>
          </a:p>
        </p:txBody>
      </p:sp>
      <p:sp>
        <p:nvSpPr>
          <p:cNvPr id="4" name="Espace réservé du numéro de diapositive 3">
            <a:extLst>
              <a:ext uri="{FF2B5EF4-FFF2-40B4-BE49-F238E27FC236}">
                <a16:creationId xmlns:a16="http://schemas.microsoft.com/office/drawing/2014/main" id="{9C0ADA79-27F8-971D-F4AC-17EF97EEE2ED}"/>
              </a:ext>
            </a:extLst>
          </p:cNvPr>
          <p:cNvSpPr>
            <a:spLocks noGrp="1"/>
          </p:cNvSpPr>
          <p:nvPr>
            <p:ph type="sldNum" sz="quarter" idx="12"/>
          </p:nvPr>
        </p:nvSpPr>
        <p:spPr/>
        <p:txBody>
          <a:bodyPr/>
          <a:lstStyle/>
          <a:p>
            <a:fld id="{C8100989-B75F-4602-84D8-19856CD6A586}" type="slidenum">
              <a:rPr lang="fr-FR" smtClean="0"/>
              <a:pPr/>
              <a:t>79</a:t>
            </a:fld>
            <a:endParaRPr lang="fr-FR" dirty="0"/>
          </a:p>
        </p:txBody>
      </p:sp>
    </p:spTree>
    <p:extLst>
      <p:ext uri="{BB962C8B-B14F-4D97-AF65-F5344CB8AC3E}">
        <p14:creationId xmlns:p14="http://schemas.microsoft.com/office/powerpoint/2010/main" val="2508503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1A7F61-630F-16CE-A8A1-2D3275739DFD}"/>
              </a:ext>
            </a:extLst>
          </p:cNvPr>
          <p:cNvSpPr>
            <a:spLocks noGrp="1"/>
          </p:cNvSpPr>
          <p:nvPr>
            <p:ph type="title"/>
          </p:nvPr>
        </p:nvSpPr>
        <p:spPr/>
        <p:txBody>
          <a:bodyPr>
            <a:normAutofit/>
          </a:bodyPr>
          <a:lstStyle/>
          <a:p>
            <a:r>
              <a:rPr lang="fr-FR" sz="2000" dirty="0"/>
              <a:t>Pourquoi ce décret du </a:t>
            </a:r>
            <a:r>
              <a:rPr lang="fr-FR" sz="2000"/>
              <a:t>19 avril 2022  </a:t>
            </a:r>
            <a:r>
              <a:rPr lang="fr-FR" sz="2000" dirty="0"/>
              <a:t>?</a:t>
            </a:r>
          </a:p>
        </p:txBody>
      </p:sp>
      <p:sp>
        <p:nvSpPr>
          <p:cNvPr id="3" name="Espace réservé du contenu 2">
            <a:extLst>
              <a:ext uri="{FF2B5EF4-FFF2-40B4-BE49-F238E27FC236}">
                <a16:creationId xmlns:a16="http://schemas.microsoft.com/office/drawing/2014/main" id="{42F57FE4-E4E9-7370-92E3-33CB8BD24300}"/>
              </a:ext>
            </a:extLst>
          </p:cNvPr>
          <p:cNvSpPr>
            <a:spLocks noGrp="1"/>
          </p:cNvSpPr>
          <p:nvPr>
            <p:ph idx="1"/>
          </p:nvPr>
        </p:nvSpPr>
        <p:spPr/>
        <p:txBody>
          <a:bodyPr>
            <a:normAutofit/>
          </a:bodyPr>
          <a:lstStyle/>
          <a:p>
            <a:pPr marL="0" indent="0">
              <a:buNone/>
            </a:pPr>
            <a:r>
              <a:rPr lang="fr-FR" sz="2000" b="0" dirty="0"/>
              <a:t> Il y avait une discrimination dans l’accès à la PCH des personnes en situation de handicap lié à des altérations des fonctions mentales, cognitives, psychiques.</a:t>
            </a:r>
          </a:p>
          <a:p>
            <a:pPr marL="0" indent="0">
              <a:buNone/>
            </a:pPr>
            <a:endParaRPr lang="fr-FR" sz="2000" b="0" dirty="0"/>
          </a:p>
          <a:p>
            <a:pPr marL="0" indent="0">
              <a:buNone/>
            </a:pPr>
            <a:r>
              <a:rPr lang="fr-FR" sz="2000" b="0" dirty="0"/>
              <a:t>Avant ce décret seules pouvaient  accéder à la PCH aides humaines les personnes ayant besoin de :</a:t>
            </a:r>
          </a:p>
          <a:p>
            <a:pPr lvl="1" indent="-342900">
              <a:buFont typeface="Courier New" panose="02070309020205020404" pitchFamily="49" charset="0"/>
              <a:buChar char="o"/>
            </a:pPr>
            <a:r>
              <a:rPr lang="fr-FR" b="0" dirty="0"/>
              <a:t>stimulation constante pour les actes d’entretien personnel</a:t>
            </a:r>
          </a:p>
          <a:p>
            <a:pPr lvl="1" indent="-342900">
              <a:buFont typeface="Courier New" panose="02070309020205020404" pitchFamily="49" charset="0"/>
              <a:buChar char="o"/>
            </a:pPr>
            <a:r>
              <a:rPr lang="fr-FR" b="0" dirty="0"/>
              <a:t>surveillance régulière pour mise en danger suite à de graves troubles du comportement</a:t>
            </a:r>
            <a:r>
              <a:rPr lang="fr-FR" sz="2000" dirty="0"/>
              <a:t>.</a:t>
            </a:r>
          </a:p>
          <a:p>
            <a:pPr marL="0" indent="0">
              <a:buNone/>
            </a:pPr>
            <a:r>
              <a:rPr lang="fr-FR" sz="2000" b="0" dirty="0"/>
              <a:t>En étaient exclues les personnes ayant besoin d’une assistance, d’un accompagnement en soutien à l’autonomie</a:t>
            </a:r>
          </a:p>
          <a:p>
            <a:r>
              <a:rPr lang="fr-FR" sz="2000" b="0" dirty="0"/>
              <a:t>Quels manques ont mis en évidence les travaux ?</a:t>
            </a:r>
          </a:p>
          <a:p>
            <a:pPr lvl="1"/>
            <a:r>
              <a:rPr lang="fr-FR" b="0" dirty="0"/>
              <a:t>Quelles altérations de fonctions mentales?</a:t>
            </a:r>
          </a:p>
          <a:p>
            <a:pPr lvl="1"/>
            <a:r>
              <a:rPr lang="fr-FR" b="0" dirty="0"/>
              <a:t>Dans quelles activités s’observent les retentissements fonctionnels ?</a:t>
            </a:r>
          </a:p>
          <a:p>
            <a:pPr lvl="1"/>
            <a:r>
              <a:rPr lang="fr-FR" b="0" dirty="0"/>
              <a:t>Quels besoins d’aide cela entraîne-t-il ?</a:t>
            </a:r>
          </a:p>
          <a:p>
            <a:pPr marL="0" indent="0">
              <a:buNone/>
            </a:pPr>
            <a:endParaRPr lang="fr-FR" dirty="0"/>
          </a:p>
        </p:txBody>
      </p:sp>
      <p:sp>
        <p:nvSpPr>
          <p:cNvPr id="4" name="Espace réservé du numéro de diapositive 3">
            <a:extLst>
              <a:ext uri="{FF2B5EF4-FFF2-40B4-BE49-F238E27FC236}">
                <a16:creationId xmlns:a16="http://schemas.microsoft.com/office/drawing/2014/main" id="{B44D371D-6AF8-2CEE-7EF9-7FA9BEB5864B}"/>
              </a:ext>
            </a:extLst>
          </p:cNvPr>
          <p:cNvSpPr>
            <a:spLocks noGrp="1"/>
          </p:cNvSpPr>
          <p:nvPr>
            <p:ph type="sldNum" sz="quarter" idx="12"/>
          </p:nvPr>
        </p:nvSpPr>
        <p:spPr/>
        <p:txBody>
          <a:bodyPr/>
          <a:lstStyle/>
          <a:p>
            <a:fld id="{C8100989-B75F-4602-84D8-19856CD6A586}" type="slidenum">
              <a:rPr lang="fr-FR" smtClean="0"/>
              <a:pPr/>
              <a:t>8</a:t>
            </a:fld>
            <a:endParaRPr lang="fr-FR" dirty="0"/>
          </a:p>
        </p:txBody>
      </p:sp>
    </p:spTree>
    <p:extLst>
      <p:ext uri="{BB962C8B-B14F-4D97-AF65-F5344CB8AC3E}">
        <p14:creationId xmlns:p14="http://schemas.microsoft.com/office/powerpoint/2010/main" val="40328537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normAutofit/>
          </a:bodyPr>
          <a:lstStyle/>
          <a:p>
            <a:r>
              <a:rPr lang="fr-FR" sz="2400" dirty="0"/>
              <a:t>Temps pour déplacements à l’extérieur </a:t>
            </a:r>
          </a:p>
        </p:txBody>
      </p:sp>
      <p:sp>
        <p:nvSpPr>
          <p:cNvPr id="3" name="Espace réservé du contenu 2"/>
          <p:cNvSpPr>
            <a:spLocks noGrp="1"/>
          </p:cNvSpPr>
          <p:nvPr>
            <p:ph idx="1"/>
          </p:nvPr>
        </p:nvSpPr>
        <p:spPr/>
        <p:txBody>
          <a:bodyPr/>
          <a:lstStyle/>
          <a:p>
            <a:pPr marL="0" indent="0">
              <a:buNone/>
            </a:pPr>
            <a:endParaRPr lang="fr-FR" b="0" dirty="0"/>
          </a:p>
          <a:p>
            <a:r>
              <a:rPr lang="fr-FR" sz="1800" b="0" dirty="0"/>
              <a:t>Les déplacements à l’extérieur du logement relèvent </a:t>
            </a:r>
          </a:p>
          <a:p>
            <a:pPr lvl="1">
              <a:buFont typeface="Arial" panose="020B0604020202020204" pitchFamily="34" charset="0"/>
              <a:buChar char="•"/>
            </a:pPr>
            <a:r>
              <a:rPr lang="fr-FR" sz="1800" dirty="0"/>
              <a:t>d</a:t>
            </a:r>
            <a:r>
              <a:rPr lang="fr-FR" sz="1800" b="0" dirty="0"/>
              <a:t>es déplacements liés au handicap de la personne avec la présence personnelle de celle-ci (5 minutes par jour)</a:t>
            </a:r>
          </a:p>
          <a:p>
            <a:pPr lvl="1">
              <a:buFont typeface="Arial" panose="020B0604020202020204" pitchFamily="34" charset="0"/>
              <a:buChar char="•"/>
            </a:pPr>
            <a:r>
              <a:rPr lang="fr-FR" sz="1800" b="0" dirty="0"/>
              <a:t>de la participation à la vie sociale (temps maximum 1h par jour)</a:t>
            </a:r>
          </a:p>
          <a:p>
            <a:pPr lvl="1">
              <a:buFont typeface="Arial" panose="020B0604020202020204" pitchFamily="34" charset="0"/>
              <a:buChar char="•"/>
            </a:pPr>
            <a:r>
              <a:rPr lang="fr-FR" sz="1800" b="0" dirty="0"/>
              <a:t>de la surveillance (maximum 3 heures par jour)</a:t>
            </a:r>
          </a:p>
          <a:p>
            <a:pPr lvl="1">
              <a:buFont typeface="Arial" panose="020B0604020202020204" pitchFamily="34" charset="0"/>
              <a:buChar char="•"/>
            </a:pPr>
            <a:r>
              <a:rPr lang="fr-FR" sz="1800" b="0" dirty="0"/>
              <a:t>du soutien à l’autonomie (maximum 3 heures par jour)</a:t>
            </a:r>
          </a:p>
          <a:p>
            <a:pPr marL="0" indent="0">
              <a:buNone/>
            </a:pPr>
            <a:endParaRPr lang="fr-FR" sz="1800" b="0" dirty="0"/>
          </a:p>
          <a:p>
            <a:r>
              <a:rPr lang="fr-FR" sz="1800" b="0" dirty="0"/>
              <a:t>Le temps d’aide nécessaire pour un accompagnement (stimulation, incitation) peut parfois être plus important que celui requis pour une suppléance (faire à la place de la personne)</a:t>
            </a:r>
          </a:p>
        </p:txBody>
      </p:sp>
      <p:sp>
        <p:nvSpPr>
          <p:cNvPr id="5" name="Espace réservé du numéro de diapositive 4"/>
          <p:cNvSpPr>
            <a:spLocks noGrp="1"/>
          </p:cNvSpPr>
          <p:nvPr>
            <p:ph type="sldNum" sz="quarter" idx="12"/>
          </p:nvPr>
        </p:nvSpPr>
        <p:spPr/>
        <p:txBody>
          <a:bodyPr/>
          <a:lstStyle/>
          <a:p>
            <a:fld id="{C8100989-B75F-4602-84D8-19856CD6A586}" type="slidenum">
              <a:rPr lang="fr-FR" smtClean="0"/>
              <a:pPr/>
              <a:t>80</a:t>
            </a:fld>
            <a:endParaRPr lang="fr-FR" dirty="0"/>
          </a:p>
        </p:txBody>
      </p:sp>
    </p:spTree>
    <p:extLst>
      <p:ext uri="{BB962C8B-B14F-4D97-AF65-F5344CB8AC3E}">
        <p14:creationId xmlns:p14="http://schemas.microsoft.com/office/powerpoint/2010/main" val="33015975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863A81-1B89-21CE-49C1-AFE3452C86D6}"/>
              </a:ext>
            </a:extLst>
          </p:cNvPr>
          <p:cNvSpPr>
            <a:spLocks noGrp="1"/>
          </p:cNvSpPr>
          <p:nvPr>
            <p:ph type="title"/>
          </p:nvPr>
        </p:nvSpPr>
        <p:spPr>
          <a:xfrm>
            <a:off x="457200" y="543818"/>
            <a:ext cx="8229600" cy="625152"/>
          </a:xfrm>
        </p:spPr>
        <p:txBody>
          <a:bodyPr>
            <a:normAutofit/>
          </a:bodyPr>
          <a:lstStyle/>
          <a:p>
            <a:r>
              <a:rPr lang="fr-FR" sz="2400" dirty="0"/>
              <a:t>Les déplacements (dossier p. 49)</a:t>
            </a:r>
          </a:p>
        </p:txBody>
      </p:sp>
      <p:sp>
        <p:nvSpPr>
          <p:cNvPr id="3" name="Espace réservé du contenu 2">
            <a:extLst>
              <a:ext uri="{FF2B5EF4-FFF2-40B4-BE49-F238E27FC236}">
                <a16:creationId xmlns:a16="http://schemas.microsoft.com/office/drawing/2014/main" id="{35650C0D-C906-1587-D9B9-D54F44B0A306}"/>
              </a:ext>
            </a:extLst>
          </p:cNvPr>
          <p:cNvSpPr>
            <a:spLocks noGrp="1"/>
          </p:cNvSpPr>
          <p:nvPr>
            <p:ph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321D09E5-7640-26E7-293A-8520F3C41281}"/>
              </a:ext>
            </a:extLst>
          </p:cNvPr>
          <p:cNvSpPr>
            <a:spLocks noGrp="1"/>
          </p:cNvSpPr>
          <p:nvPr>
            <p:ph type="sldNum" sz="quarter" idx="12"/>
          </p:nvPr>
        </p:nvSpPr>
        <p:spPr/>
        <p:txBody>
          <a:bodyPr/>
          <a:lstStyle/>
          <a:p>
            <a:fld id="{C8100989-B75F-4602-84D8-19856CD6A586}" type="slidenum">
              <a:rPr lang="fr-FR" smtClean="0"/>
              <a:pPr/>
              <a:t>81</a:t>
            </a:fld>
            <a:endParaRPr lang="fr-FR" dirty="0"/>
          </a:p>
        </p:txBody>
      </p:sp>
      <p:pic>
        <p:nvPicPr>
          <p:cNvPr id="5" name="Image 4">
            <a:extLst>
              <a:ext uri="{FF2B5EF4-FFF2-40B4-BE49-F238E27FC236}">
                <a16:creationId xmlns:a16="http://schemas.microsoft.com/office/drawing/2014/main" id="{B573D7EB-387F-6274-7F90-600735F29DF9}"/>
              </a:ext>
            </a:extLst>
          </p:cNvPr>
          <p:cNvPicPr>
            <a:picLocks noChangeAspect="1"/>
          </p:cNvPicPr>
          <p:nvPr/>
        </p:nvPicPr>
        <p:blipFill>
          <a:blip r:embed="rId2"/>
          <a:stretch>
            <a:fillRect/>
          </a:stretch>
        </p:blipFill>
        <p:spPr>
          <a:xfrm>
            <a:off x="407588" y="1029125"/>
            <a:ext cx="8125225" cy="5282027"/>
          </a:xfrm>
          <a:prstGeom prst="rect">
            <a:avLst/>
          </a:prstGeom>
        </p:spPr>
      </p:pic>
    </p:spTree>
    <p:extLst>
      <p:ext uri="{BB962C8B-B14F-4D97-AF65-F5344CB8AC3E}">
        <p14:creationId xmlns:p14="http://schemas.microsoft.com/office/powerpoint/2010/main" val="34617414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8AFFF8-BDA5-0E8B-AC77-CA20FC4BF7BB}"/>
              </a:ext>
            </a:extLst>
          </p:cNvPr>
          <p:cNvSpPr>
            <a:spLocks noGrp="1"/>
          </p:cNvSpPr>
          <p:nvPr>
            <p:ph type="title"/>
          </p:nvPr>
        </p:nvSpPr>
        <p:spPr>
          <a:xfrm>
            <a:off x="628650" y="620688"/>
            <a:ext cx="6817178" cy="605642"/>
          </a:xfrm>
          <a:solidFill>
            <a:srgbClr val="FFFF00"/>
          </a:solidFill>
        </p:spPr>
        <p:txBody>
          <a:bodyPr>
            <a:normAutofit fontScale="90000"/>
          </a:bodyPr>
          <a:lstStyle/>
          <a:p>
            <a:r>
              <a:rPr lang="fr-FR" sz="2100" dirty="0"/>
              <a:t>Soutien à l’autonomie et aide pour les activités ménagères</a:t>
            </a:r>
          </a:p>
        </p:txBody>
      </p:sp>
      <p:sp>
        <p:nvSpPr>
          <p:cNvPr id="3" name="Espace réservé du contenu 2">
            <a:extLst>
              <a:ext uri="{FF2B5EF4-FFF2-40B4-BE49-F238E27FC236}">
                <a16:creationId xmlns:a16="http://schemas.microsoft.com/office/drawing/2014/main" id="{2B56821E-8B28-AE28-DE82-AD182163BD06}"/>
              </a:ext>
            </a:extLst>
          </p:cNvPr>
          <p:cNvSpPr>
            <a:spLocks noGrp="1"/>
          </p:cNvSpPr>
          <p:nvPr>
            <p:ph idx="1"/>
          </p:nvPr>
        </p:nvSpPr>
        <p:spPr>
          <a:xfrm>
            <a:off x="755576" y="1484784"/>
            <a:ext cx="7759774" cy="4248472"/>
          </a:xfrm>
        </p:spPr>
        <p:txBody>
          <a:bodyPr>
            <a:normAutofit fontScale="62500" lnSpcReduction="20000"/>
          </a:bodyPr>
          <a:lstStyle/>
          <a:p>
            <a:r>
              <a:rPr lang="fr-FR" sz="2475" dirty="0"/>
              <a:t>Il est possible de concilier intervention d’une aide ménagère (financée par l’aide sociale départementale) et mobilisation du soutien à l’autonomie :</a:t>
            </a:r>
          </a:p>
          <a:p>
            <a:endParaRPr lang="fr-FR" sz="2475" dirty="0"/>
          </a:p>
          <a:p>
            <a:pPr lvl="1">
              <a:buFont typeface="Courier New" panose="02070309020205020404" pitchFamily="49" charset="0"/>
              <a:buChar char="o"/>
            </a:pPr>
            <a:r>
              <a:rPr lang="fr-FR" sz="2475" dirty="0"/>
              <a:t>L’aide-ménagère intervient mais pas pour toutes les tâches, la personne a tout de même besoin de temps supplémentaire de soutien à l’autonomie pour être accompagnée dans la réalisation des tâches restantes ;</a:t>
            </a:r>
          </a:p>
          <a:p>
            <a:pPr marL="342900" lvl="1" indent="0">
              <a:buNone/>
            </a:pPr>
            <a:endParaRPr lang="fr-FR" sz="2475" dirty="0"/>
          </a:p>
          <a:p>
            <a:pPr lvl="1">
              <a:buFont typeface="Courier New" panose="02070309020205020404" pitchFamily="49" charset="0"/>
              <a:buChar char="o"/>
            </a:pPr>
            <a:r>
              <a:rPr lang="fr-FR" sz="2475" dirty="0"/>
              <a:t>L’aide-ménagère intervient pour toutes les tâches ménagères, mais la personne souhaite développer son autonomie dans la réalisation des tâches ménagères et être accompagnée à cette fin, ce que permet le soutien à l’autonomie ;</a:t>
            </a:r>
          </a:p>
          <a:p>
            <a:pPr lvl="1"/>
            <a:endParaRPr lang="fr-FR" sz="2475" dirty="0"/>
          </a:p>
          <a:p>
            <a:pPr lvl="1">
              <a:buFont typeface="Courier New" panose="02070309020205020404" pitchFamily="49" charset="0"/>
              <a:buChar char="o"/>
            </a:pPr>
            <a:r>
              <a:rPr lang="fr-FR" sz="2475" dirty="0"/>
              <a:t>L’aide-ménagère intervient pour toutes les tâches ménagères, et la personne ne souhaite pas être accompagnée à cette fin au titre du soutien à l’autonomie mais elle pourra bénéficier du soutien à l’autonomie au titre d’autres besoins.</a:t>
            </a:r>
          </a:p>
          <a:p>
            <a:pPr marL="0" indent="0">
              <a:buNone/>
            </a:pPr>
            <a:endParaRPr lang="fr-FR" sz="2475" dirty="0"/>
          </a:p>
          <a:p>
            <a:endParaRPr lang="fr-FR" sz="2475" dirty="0"/>
          </a:p>
          <a:p>
            <a:r>
              <a:rPr lang="fr-FR" sz="2700" dirty="0"/>
              <a:t>Ainsi le soutien à l’autonomie intervient dans l’accompagnement de la personne, dans l’exercice de son autonomie, dans le respect de ses aspirations personnelles, en complémentarité avec l’aide pour les actes essentiels d’entretien personnel.</a:t>
            </a:r>
          </a:p>
          <a:p>
            <a:endParaRPr lang="fr-FR" sz="2475" dirty="0"/>
          </a:p>
          <a:p>
            <a:endParaRPr lang="fr-FR" dirty="0"/>
          </a:p>
        </p:txBody>
      </p:sp>
    </p:spTree>
    <p:extLst>
      <p:ext uri="{BB962C8B-B14F-4D97-AF65-F5344CB8AC3E}">
        <p14:creationId xmlns:p14="http://schemas.microsoft.com/office/powerpoint/2010/main" val="20587307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92E571-BA6A-EBF0-368F-29A0F1BF055A}"/>
              </a:ext>
            </a:extLst>
          </p:cNvPr>
          <p:cNvSpPr>
            <a:spLocks noGrp="1"/>
          </p:cNvSpPr>
          <p:nvPr>
            <p:ph type="title"/>
          </p:nvPr>
        </p:nvSpPr>
        <p:spPr>
          <a:xfrm>
            <a:off x="628650" y="620688"/>
            <a:ext cx="7886700" cy="563367"/>
          </a:xfrm>
          <a:solidFill>
            <a:srgbClr val="FFFF00"/>
          </a:solidFill>
        </p:spPr>
        <p:txBody>
          <a:bodyPr>
            <a:normAutofit fontScale="90000"/>
          </a:bodyPr>
          <a:lstStyle/>
          <a:p>
            <a:r>
              <a:rPr lang="fr-FR" sz="2100" dirty="0"/>
              <a:t>PCH et interventions des services sanitaires, sociaux, médico-sociaux</a:t>
            </a:r>
          </a:p>
        </p:txBody>
      </p:sp>
      <p:sp>
        <p:nvSpPr>
          <p:cNvPr id="3" name="Espace réservé du contenu 2">
            <a:extLst>
              <a:ext uri="{FF2B5EF4-FFF2-40B4-BE49-F238E27FC236}">
                <a16:creationId xmlns:a16="http://schemas.microsoft.com/office/drawing/2014/main" id="{236B9D03-3154-07F9-6AAD-6AEBC3E4FA64}"/>
              </a:ext>
            </a:extLst>
          </p:cNvPr>
          <p:cNvSpPr>
            <a:spLocks noGrp="1"/>
          </p:cNvSpPr>
          <p:nvPr>
            <p:ph idx="1"/>
          </p:nvPr>
        </p:nvSpPr>
        <p:spPr/>
        <p:txBody>
          <a:bodyPr>
            <a:normAutofit fontScale="77500" lnSpcReduction="20000"/>
          </a:bodyPr>
          <a:lstStyle/>
          <a:p>
            <a:r>
              <a:rPr lang="fr-FR" b="0" dirty="0"/>
              <a:t>Si un service (SESSAD, SAVS, SAMSAH…), ou des soins (IDE en libéral, HAD, SSIAD …) interviennent et répondent totalement ou en partie aux besoins d’aide humaine, cela ne signifie pas pour autant qu’aucune aide humaine ne doit être attribuée au titre de la PCH s’il y a intervention d’un tel service. </a:t>
            </a:r>
            <a:r>
              <a:rPr lang="fr-FR" dirty="0"/>
              <a:t>Ni l’existence d’un accompagnement par un SESSAD, un SAVS ou un SAMSAH, ni l’absence d’un tel accompagnement ne peuvent motiver un refus de PCH. </a:t>
            </a:r>
          </a:p>
          <a:p>
            <a:endParaRPr lang="fr-FR" b="0" dirty="0"/>
          </a:p>
          <a:p>
            <a:r>
              <a:rPr lang="fr-FR" b="0" dirty="0"/>
              <a:t>Les évaluateurs de la MDPH  apprécient si certaines des difficultés présentées par la personne en situation de handicap font l’objet d'une prise en charge thérapeutique, et prendre en compte les accompagnements effectivement réalisés par un service ou un établissement social ou médico-social (si certains SAVS et SAMSAH peuvent accompagner les personnes pour les courses, la préparation des repas, ou les démarches administratives, d’autres seront plus centrés sur la coordination des partenaires). Mais </a:t>
            </a:r>
            <a:r>
              <a:rPr lang="fr-FR" dirty="0"/>
              <a:t>le soutien à l’autonomie peut également être mobilisé pour accompagner la personne dans l’organisation de ses rendez-vous, ou encore pour se rendre au SAMSAH ou au GEM.</a:t>
            </a:r>
          </a:p>
          <a:p>
            <a:endParaRPr lang="fr-FR" b="0" dirty="0"/>
          </a:p>
          <a:p>
            <a:r>
              <a:rPr lang="fr-FR" b="0" dirty="0"/>
              <a:t>Donc, même si des interventions sont réalisées avec l’appui d’une structure sanitaire, sociale ou médico-sociale, celles-ci peuvent selon les besoins se cumuler avec de l’aide humaine PCH au titre du soutien à l’autonomie ou de la participation sociale si ces activités sont mises en œuvre par un aidant en dehors des temps d’accueil par la structure. </a:t>
            </a:r>
          </a:p>
          <a:p>
            <a:endParaRPr lang="fr-FR" dirty="0"/>
          </a:p>
        </p:txBody>
      </p:sp>
    </p:spTree>
    <p:extLst>
      <p:ext uri="{BB962C8B-B14F-4D97-AF65-F5344CB8AC3E}">
        <p14:creationId xmlns:p14="http://schemas.microsoft.com/office/powerpoint/2010/main" val="750690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0A3860-ED19-DD84-A930-1EFFA6B20EAA}"/>
              </a:ext>
            </a:extLst>
          </p:cNvPr>
          <p:cNvSpPr>
            <a:spLocks noGrp="1"/>
          </p:cNvSpPr>
          <p:nvPr>
            <p:ph type="title"/>
          </p:nvPr>
        </p:nvSpPr>
        <p:spPr/>
        <p:txBody>
          <a:bodyPr>
            <a:normAutofit/>
          </a:bodyPr>
          <a:lstStyle/>
          <a:p>
            <a:r>
              <a:rPr lang="fr-FR" sz="2400" dirty="0"/>
              <a:t>Les possibilités de déplafonnement </a:t>
            </a:r>
          </a:p>
        </p:txBody>
      </p:sp>
      <p:sp>
        <p:nvSpPr>
          <p:cNvPr id="3" name="Espace réservé du contenu 2">
            <a:extLst>
              <a:ext uri="{FF2B5EF4-FFF2-40B4-BE49-F238E27FC236}">
                <a16:creationId xmlns:a16="http://schemas.microsoft.com/office/drawing/2014/main" id="{FD832B5C-409E-F00F-62CB-A9A4195BCC02}"/>
              </a:ext>
            </a:extLst>
          </p:cNvPr>
          <p:cNvSpPr>
            <a:spLocks noGrp="1"/>
          </p:cNvSpPr>
          <p:nvPr>
            <p:ph idx="1"/>
          </p:nvPr>
        </p:nvSpPr>
        <p:spPr/>
        <p:txBody>
          <a:bodyPr>
            <a:normAutofit lnSpcReduction="10000"/>
          </a:bodyPr>
          <a:lstStyle/>
          <a:p>
            <a:r>
              <a:rPr lang="fr-FR" dirty="0"/>
              <a:t>Pour aller au-delà de 6h05 /jour ou 9h05 /jour </a:t>
            </a:r>
          </a:p>
          <a:p>
            <a:pPr marL="0" indent="0">
              <a:buNone/>
            </a:pPr>
            <a:r>
              <a:rPr lang="fr-FR" dirty="0"/>
              <a:t>      avec la possibilité d’aller à 24h / 24:</a:t>
            </a:r>
          </a:p>
          <a:p>
            <a:pPr marL="0" indent="0">
              <a:buNone/>
            </a:pPr>
            <a:endParaRPr lang="fr-FR" dirty="0"/>
          </a:p>
          <a:p>
            <a:pPr marL="0" indent="0">
              <a:buNone/>
            </a:pPr>
            <a:r>
              <a:rPr lang="fr-FR" b="0" dirty="0"/>
              <a:t>Il faut deux conditions:</a:t>
            </a:r>
          </a:p>
          <a:p>
            <a:pPr marL="0" indent="0">
              <a:buNone/>
            </a:pPr>
            <a:endParaRPr lang="fr-FR" dirty="0"/>
          </a:p>
          <a:p>
            <a:pPr lvl="1">
              <a:buFont typeface="Courier New" panose="02070309020205020404" pitchFamily="49" charset="0"/>
              <a:buChar char="o"/>
            </a:pPr>
            <a:r>
              <a:rPr lang="fr-FR" dirty="0"/>
              <a:t>La personne concernée nécessite une aide totale pour la plupart des actes essentiels (les 4 actes d’entretien personnel: toilette, habillage, alimentation, élimination);</a:t>
            </a:r>
          </a:p>
          <a:p>
            <a:pPr marL="400050" lvl="1" indent="0">
              <a:buNone/>
            </a:pPr>
            <a:endParaRPr lang="fr-FR" dirty="0"/>
          </a:p>
          <a:p>
            <a:pPr marL="400050" lvl="1" indent="0">
              <a:buNone/>
            </a:pPr>
            <a:r>
              <a:rPr lang="fr-FR" dirty="0"/>
              <a:t>ET</a:t>
            </a:r>
          </a:p>
          <a:p>
            <a:pPr marL="400050" lvl="1" indent="0">
              <a:buNone/>
            </a:pPr>
            <a:endParaRPr lang="fr-FR" dirty="0"/>
          </a:p>
          <a:p>
            <a:pPr lvl="1">
              <a:buFont typeface="Courier New" panose="02070309020205020404" pitchFamily="49" charset="0"/>
              <a:buChar char="o"/>
            </a:pPr>
            <a:r>
              <a:rPr lang="fr-FR" dirty="0"/>
              <a:t>Une présence constante ou quasi constante due à un besoin de soins ou d’aide pour les gestes de la vie quotidienne. Cette présence s’exprime par des interventions itératives la journée et actives la nuit. Il ne s’agit pas d’une présence «au cas où».</a:t>
            </a:r>
          </a:p>
          <a:p>
            <a:pPr marL="400050" lvl="1" indent="0">
              <a:buNone/>
            </a:pPr>
            <a:endParaRPr lang="fr-FR" dirty="0"/>
          </a:p>
          <a:p>
            <a:pPr marL="0" indent="0">
              <a:buNone/>
            </a:pPr>
            <a:endParaRPr lang="fr-FR" dirty="0"/>
          </a:p>
          <a:p>
            <a:endParaRPr lang="fr-FR" dirty="0"/>
          </a:p>
        </p:txBody>
      </p:sp>
      <p:sp>
        <p:nvSpPr>
          <p:cNvPr id="4" name="Espace réservé du numéro de diapositive 3">
            <a:extLst>
              <a:ext uri="{FF2B5EF4-FFF2-40B4-BE49-F238E27FC236}">
                <a16:creationId xmlns:a16="http://schemas.microsoft.com/office/drawing/2014/main" id="{75F5042D-8EE2-0282-C5B4-9ABEB5F87984}"/>
              </a:ext>
            </a:extLst>
          </p:cNvPr>
          <p:cNvSpPr>
            <a:spLocks noGrp="1"/>
          </p:cNvSpPr>
          <p:nvPr>
            <p:ph type="sldNum" sz="quarter" idx="12"/>
          </p:nvPr>
        </p:nvSpPr>
        <p:spPr/>
        <p:txBody>
          <a:bodyPr/>
          <a:lstStyle/>
          <a:p>
            <a:fld id="{C8100989-B75F-4602-84D8-19856CD6A586}" type="slidenum">
              <a:rPr lang="fr-FR" smtClean="0"/>
              <a:pPr/>
              <a:t>84</a:t>
            </a:fld>
            <a:endParaRPr lang="fr-FR" dirty="0"/>
          </a:p>
        </p:txBody>
      </p:sp>
    </p:spTree>
    <p:extLst>
      <p:ext uri="{BB962C8B-B14F-4D97-AF65-F5344CB8AC3E}">
        <p14:creationId xmlns:p14="http://schemas.microsoft.com/office/powerpoint/2010/main" val="4768271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85AB75-0EEB-711D-8E93-884B2AB1FC28}"/>
              </a:ext>
            </a:extLst>
          </p:cNvPr>
          <p:cNvSpPr>
            <a:spLocks noGrp="1"/>
          </p:cNvSpPr>
          <p:nvPr>
            <p:ph type="title"/>
          </p:nvPr>
        </p:nvSpPr>
        <p:spPr/>
        <p:txBody>
          <a:bodyPr>
            <a:normAutofit/>
          </a:bodyPr>
          <a:lstStyle/>
          <a:p>
            <a:r>
              <a:rPr lang="fr-FR" sz="2400" dirty="0"/>
              <a:t>Déplafonnement dans des situations exceptionnelles</a:t>
            </a:r>
          </a:p>
        </p:txBody>
      </p:sp>
      <p:sp>
        <p:nvSpPr>
          <p:cNvPr id="3" name="Espace réservé du contenu 2">
            <a:extLst>
              <a:ext uri="{FF2B5EF4-FFF2-40B4-BE49-F238E27FC236}">
                <a16:creationId xmlns:a16="http://schemas.microsoft.com/office/drawing/2014/main" id="{C42FA139-2FE7-BD06-2C93-076723B136B2}"/>
              </a:ext>
            </a:extLst>
          </p:cNvPr>
          <p:cNvSpPr>
            <a:spLocks noGrp="1"/>
          </p:cNvSpPr>
          <p:nvPr>
            <p:ph idx="1"/>
          </p:nvPr>
        </p:nvSpPr>
        <p:spPr/>
        <p:txBody>
          <a:bodyPr>
            <a:normAutofit/>
          </a:bodyPr>
          <a:lstStyle/>
          <a:p>
            <a:r>
              <a:rPr lang="fr-FR" b="0" dirty="0"/>
              <a:t>Dans des situations exceptionnelles, la commission des droits et de l'autonomie ou le président du conseil départemental statuant en urgence dans les conditions fixées par l'article R. 245-36 peut porter le temps d'aide attribué au titre des actes essentiels, de la surveillance ou du soutien à l'autonomie au-delà des temps plafonds.</a:t>
            </a:r>
          </a:p>
          <a:p>
            <a:endParaRPr lang="fr-FR" b="0" dirty="0">
              <a:solidFill>
                <a:prstClr val="black"/>
              </a:solidFill>
              <a:latin typeface="Arial" panose="020B0604020202020204" pitchFamily="34" charset="0"/>
              <a:ea typeface="+mn-ea"/>
              <a:cs typeface="Arial" panose="020B0604020202020204" pitchFamily="34" charset="0"/>
            </a:endParaRPr>
          </a:p>
          <a:p>
            <a:r>
              <a:rPr lang="fr-FR" sz="2000" b="0" dirty="0">
                <a:solidFill>
                  <a:prstClr val="black"/>
                </a:solidFill>
                <a:latin typeface="Arial" panose="020B0604020202020204" pitchFamily="34" charset="0"/>
                <a:ea typeface="+mn-ea"/>
                <a:cs typeface="Arial" panose="020B0604020202020204" pitchFamily="34" charset="0"/>
              </a:rPr>
              <a:t>Pour des personnes à qui 24h d’aides sont attribuées, la possibilité d’aller au-delà suppose que la personne ait besoin de deux aidants en même temps pour certains actes</a:t>
            </a:r>
          </a:p>
          <a:p>
            <a:pPr marL="0" lvl="0" indent="0" algn="just" defTabSz="914400" fontAlgn="base">
              <a:spcAft>
                <a:spcPct val="0"/>
              </a:spcAft>
              <a:buClr>
                <a:srgbClr val="5AAB45"/>
              </a:buClr>
              <a:buNone/>
              <a:defRPr/>
            </a:pPr>
            <a:endParaRPr lang="fr-FR" sz="2000" b="1" dirty="0">
              <a:solidFill>
                <a:prstClr val="black"/>
              </a:solidFill>
              <a:latin typeface="Arial" panose="020B0604020202020204" pitchFamily="34" charset="0"/>
              <a:ea typeface="+mn-ea"/>
              <a:cs typeface="Arial" panose="020B0604020202020204" pitchFamily="34" charset="0"/>
            </a:endParaRPr>
          </a:p>
          <a:p>
            <a:pPr marL="1371600" lvl="3" indent="0" algn="just" defTabSz="914400" fontAlgn="base">
              <a:spcAft>
                <a:spcPct val="0"/>
              </a:spcAft>
              <a:buClr>
                <a:srgbClr val="5AAB45"/>
              </a:buClr>
              <a:buNone/>
              <a:defRPr/>
            </a:pPr>
            <a:r>
              <a:rPr lang="fr-FR" b="1" dirty="0">
                <a:solidFill>
                  <a:prstClr val="black"/>
                </a:solidFill>
                <a:latin typeface="Arial" panose="020B0604020202020204" pitchFamily="34" charset="0"/>
                <a:ea typeface="+mn-ea"/>
                <a:cs typeface="Arial" panose="020B0604020202020204" pitchFamily="34" charset="0"/>
              </a:rPr>
              <a:t> </a:t>
            </a:r>
            <a:r>
              <a:rPr lang="fr-FR" sz="1800" b="1" dirty="0">
                <a:solidFill>
                  <a:prstClr val="black"/>
                </a:solidFill>
                <a:latin typeface="Arial" panose="020B0604020202020204" pitchFamily="34" charset="0"/>
                <a:ea typeface="+mn-ea"/>
                <a:cs typeface="Arial" panose="020B0604020202020204" pitchFamily="34" charset="0"/>
              </a:rPr>
              <a:t>Ce sont donc des situations extrêmement rares</a:t>
            </a:r>
          </a:p>
          <a:p>
            <a:pPr marL="0" indent="0">
              <a:buNone/>
            </a:pPr>
            <a:endParaRPr lang="fr-FR" dirty="0"/>
          </a:p>
        </p:txBody>
      </p:sp>
      <p:sp>
        <p:nvSpPr>
          <p:cNvPr id="4" name="Espace réservé du numéro de diapositive 3">
            <a:extLst>
              <a:ext uri="{FF2B5EF4-FFF2-40B4-BE49-F238E27FC236}">
                <a16:creationId xmlns:a16="http://schemas.microsoft.com/office/drawing/2014/main" id="{B27B7124-A5A0-0773-F375-D60A1E7401EA}"/>
              </a:ext>
            </a:extLst>
          </p:cNvPr>
          <p:cNvSpPr>
            <a:spLocks noGrp="1"/>
          </p:cNvSpPr>
          <p:nvPr>
            <p:ph type="sldNum" sz="quarter" idx="12"/>
          </p:nvPr>
        </p:nvSpPr>
        <p:spPr/>
        <p:txBody>
          <a:bodyPr/>
          <a:lstStyle/>
          <a:p>
            <a:fld id="{C8100989-B75F-4602-84D8-19856CD6A586}" type="slidenum">
              <a:rPr lang="fr-FR" smtClean="0"/>
              <a:pPr/>
              <a:t>85</a:t>
            </a:fld>
            <a:endParaRPr lang="fr-FR" dirty="0"/>
          </a:p>
        </p:txBody>
      </p:sp>
      <p:sp>
        <p:nvSpPr>
          <p:cNvPr id="5" name="Explosion 1 4">
            <a:extLst>
              <a:ext uri="{FF2B5EF4-FFF2-40B4-BE49-F238E27FC236}">
                <a16:creationId xmlns:a16="http://schemas.microsoft.com/office/drawing/2014/main" id="{4D8A3A0A-AE10-35DD-8FA3-56850873B8C3}"/>
              </a:ext>
            </a:extLst>
          </p:cNvPr>
          <p:cNvSpPr/>
          <p:nvPr/>
        </p:nvSpPr>
        <p:spPr>
          <a:xfrm>
            <a:off x="755576" y="4641879"/>
            <a:ext cx="914400" cy="914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024847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548680"/>
            <a:ext cx="8229600" cy="796950"/>
          </a:xfrm>
        </p:spPr>
        <p:txBody>
          <a:bodyPr>
            <a:normAutofit fontScale="90000"/>
          </a:bodyPr>
          <a:lstStyle/>
          <a:p>
            <a:r>
              <a:rPr lang="fr-FR" dirty="0"/>
              <a:t>Mise en commun ou mutualisation de la PCH aides humaines</a:t>
            </a:r>
          </a:p>
        </p:txBody>
      </p:sp>
      <p:sp>
        <p:nvSpPr>
          <p:cNvPr id="3" name="Espace réservé du contenu 2"/>
          <p:cNvSpPr>
            <a:spLocks noGrp="1"/>
          </p:cNvSpPr>
          <p:nvPr>
            <p:ph idx="1"/>
          </p:nvPr>
        </p:nvSpPr>
        <p:spPr/>
        <p:txBody>
          <a:bodyPr>
            <a:normAutofit/>
          </a:bodyPr>
          <a:lstStyle/>
          <a:p>
            <a:pPr marL="0" indent="0">
              <a:buNone/>
            </a:pPr>
            <a:r>
              <a:rPr lang="fr-FR" sz="1800" b="0" dirty="0"/>
              <a:t>Pour  bénéficier des aides humaines nécessaires à l’accès à un habitat partagé et au maintien dans ce logement.</a:t>
            </a:r>
          </a:p>
          <a:p>
            <a:pPr marL="0" indent="0">
              <a:buNone/>
            </a:pPr>
            <a:endParaRPr lang="fr-FR" sz="1800" b="0" dirty="0"/>
          </a:p>
          <a:p>
            <a:pPr marL="0" indent="0">
              <a:buNone/>
            </a:pPr>
            <a:r>
              <a:rPr lang="fr-FR" sz="1800" b="0" dirty="0"/>
              <a:t>Démarche nationale en faveur de l’habitat inclusif : Comité interministériel du handicap (CIH) 2016.  Mesure 6 : « permettre une application harmonisée de la mise en commun de la PCH » pour développer l’offre d’habitats partagés en direction des personnes handicapées.</a:t>
            </a:r>
          </a:p>
          <a:p>
            <a:endParaRPr lang="fr-FR" sz="1800" b="0" dirty="0"/>
          </a:p>
          <a:p>
            <a:pPr marL="0" indent="0">
              <a:buNone/>
            </a:pPr>
            <a:endParaRPr lang="fr-FR" sz="1800" b="0" dirty="0"/>
          </a:p>
          <a:p>
            <a:r>
              <a:rPr lang="fr-FR" sz="1800" b="0" dirty="0"/>
              <a:t>Note de la Direction générale de la cohésion sociale (DGCS), </a:t>
            </a:r>
          </a:p>
          <a:p>
            <a:pPr marL="0" indent="0">
              <a:buNone/>
            </a:pPr>
            <a:r>
              <a:rPr lang="fr-FR" sz="1800" b="0" dirty="0"/>
              <a:t>Guide de bonnes pratiques pour les MDPH et les départements, relative à la mise en commun de la PCH.</a:t>
            </a:r>
          </a:p>
          <a:p>
            <a:pPr marL="0" indent="0">
              <a:buNone/>
            </a:pPr>
            <a:r>
              <a:rPr lang="fr-FR" sz="1800" b="0" dirty="0"/>
              <a:t> Lien pour télécharger cette fiche de la DGCS (annexe 5 du document):</a:t>
            </a:r>
          </a:p>
          <a:p>
            <a:pPr marL="0" indent="0">
              <a:buNone/>
            </a:pPr>
            <a:r>
              <a:rPr lang="fr-FR" sz="1800" b="0" dirty="0">
                <a:hlinkClick r:id="rId2"/>
              </a:rPr>
              <a:t>https://solidarites-sante.gouv.fr/fichiers/bo/2018/18-01/ste_20180001_0000_0068.pdf</a:t>
            </a:r>
            <a:endParaRPr lang="fr-FR" sz="1800" b="0" dirty="0"/>
          </a:p>
          <a:p>
            <a:pPr marL="0" indent="0">
              <a:buNone/>
            </a:pPr>
            <a:endParaRPr lang="fr-FR" sz="1800" b="0" dirty="0"/>
          </a:p>
          <a:p>
            <a:endParaRPr lang="fr-FR" sz="1800" b="0"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C8100989-B75F-4602-84D8-19856CD6A586}" type="slidenum">
              <a:rPr lang="fr-FR" smtClean="0"/>
              <a:pPr/>
              <a:t>86</a:t>
            </a:fld>
            <a:endParaRPr lang="fr-FR" dirty="0"/>
          </a:p>
        </p:txBody>
      </p:sp>
    </p:spTree>
    <p:extLst>
      <p:ext uri="{BB962C8B-B14F-4D97-AF65-F5344CB8AC3E}">
        <p14:creationId xmlns:p14="http://schemas.microsoft.com/office/powerpoint/2010/main" val="1951713018"/>
      </p:ext>
    </p:extLst>
  </p:cSld>
  <p:clrMapOvr>
    <a:masterClrMapping/>
  </p:clrMapOvr>
  <p:transition spd="slow">
    <p:pull/>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61734B-2E74-4945-B856-F144ED03CAB3}"/>
              </a:ext>
            </a:extLst>
          </p:cNvPr>
          <p:cNvSpPr>
            <a:spLocks noGrp="1"/>
          </p:cNvSpPr>
          <p:nvPr>
            <p:ph type="title"/>
          </p:nvPr>
        </p:nvSpPr>
        <p:spPr/>
        <p:txBody>
          <a:bodyPr>
            <a:noAutofit/>
          </a:bodyPr>
          <a:lstStyle/>
          <a:p>
            <a:r>
              <a:rPr lang="fr-FR" sz="2400" dirty="0"/>
              <a:t>4) Les frais supplémentaires liés à une activité professionnelle ou à une fonction élective</a:t>
            </a:r>
          </a:p>
        </p:txBody>
      </p:sp>
      <p:sp>
        <p:nvSpPr>
          <p:cNvPr id="3" name="Espace réservé du contenu 2">
            <a:extLst>
              <a:ext uri="{FF2B5EF4-FFF2-40B4-BE49-F238E27FC236}">
                <a16:creationId xmlns:a16="http://schemas.microsoft.com/office/drawing/2014/main" id="{2A981D83-0F89-969E-90D7-9476693AB2B6}"/>
              </a:ext>
            </a:extLst>
          </p:cNvPr>
          <p:cNvSpPr>
            <a:spLocks noGrp="1"/>
          </p:cNvSpPr>
          <p:nvPr>
            <p:ph idx="1"/>
          </p:nvPr>
        </p:nvSpPr>
        <p:spPr/>
        <p:txBody>
          <a:bodyPr/>
          <a:lstStyle/>
          <a:p>
            <a:endParaRPr lang="fr-FR" dirty="0"/>
          </a:p>
          <a:p>
            <a:r>
              <a:rPr lang="fr-FR" sz="1800" b="0" dirty="0"/>
              <a:t>Frais supplémentaires résultant d’une activité professionnelle ou d’une fonction élective, liés aux aides humaines apportées à la personne, à l’exclusion des frais liés à l’accompagnement de celle-ci sur son poste de travail.</a:t>
            </a:r>
          </a:p>
          <a:p>
            <a:pPr marL="0" indent="0">
              <a:buNone/>
            </a:pPr>
            <a:endParaRPr lang="fr-FR" sz="1800" b="0" dirty="0"/>
          </a:p>
          <a:p>
            <a:r>
              <a:rPr lang="fr-FR" sz="1800" b="0" dirty="0"/>
              <a:t>L’aide peut porter notamment sur </a:t>
            </a:r>
          </a:p>
          <a:p>
            <a:pPr lvl="1">
              <a:buFont typeface="Courier New" panose="02070309020205020404" pitchFamily="49" charset="0"/>
              <a:buChar char="o"/>
            </a:pPr>
            <a:r>
              <a:rPr lang="fr-FR" sz="1800" b="0" dirty="0"/>
              <a:t>des aides humaines assurant l’interface de communication</a:t>
            </a:r>
          </a:p>
          <a:p>
            <a:pPr lvl="1">
              <a:buFont typeface="Courier New" panose="02070309020205020404" pitchFamily="49" charset="0"/>
              <a:buChar char="o"/>
            </a:pPr>
            <a:r>
              <a:rPr lang="fr-FR" sz="1800" b="0" dirty="0"/>
              <a:t>Des aides humaines pour accompagner la personne sur son lieu de travail (aidant familial ou professionnel)</a:t>
            </a:r>
          </a:p>
          <a:p>
            <a:pPr marL="457200" lvl="1" indent="0">
              <a:buNone/>
            </a:pPr>
            <a:endParaRPr lang="fr-FR" sz="1800" b="0" dirty="0"/>
          </a:p>
          <a:p>
            <a:r>
              <a:rPr lang="fr-FR" sz="1800" b="0" dirty="0"/>
              <a:t>Nombre d’heures fixé à </a:t>
            </a:r>
            <a:r>
              <a:rPr lang="fr-FR" sz="1800" dirty="0"/>
              <a:t>156 heures pour un an</a:t>
            </a:r>
            <a:r>
              <a:rPr lang="fr-FR" sz="1800" b="0" dirty="0"/>
              <a:t>. Les heures peuvent être réparties dans l’année en fonction des besoins.</a:t>
            </a:r>
          </a:p>
        </p:txBody>
      </p:sp>
      <p:sp>
        <p:nvSpPr>
          <p:cNvPr id="4" name="Espace réservé du numéro de diapositive 3">
            <a:extLst>
              <a:ext uri="{FF2B5EF4-FFF2-40B4-BE49-F238E27FC236}">
                <a16:creationId xmlns:a16="http://schemas.microsoft.com/office/drawing/2014/main" id="{87999256-3E98-C5F3-B566-BCA79F9DCD64}"/>
              </a:ext>
            </a:extLst>
          </p:cNvPr>
          <p:cNvSpPr>
            <a:spLocks noGrp="1"/>
          </p:cNvSpPr>
          <p:nvPr>
            <p:ph type="sldNum" sz="quarter" idx="12"/>
          </p:nvPr>
        </p:nvSpPr>
        <p:spPr/>
        <p:txBody>
          <a:bodyPr/>
          <a:lstStyle/>
          <a:p>
            <a:fld id="{C8100989-B75F-4602-84D8-19856CD6A586}" type="slidenum">
              <a:rPr lang="fr-FR" smtClean="0"/>
              <a:pPr/>
              <a:t>87</a:t>
            </a:fld>
            <a:endParaRPr lang="fr-FR" dirty="0"/>
          </a:p>
        </p:txBody>
      </p:sp>
    </p:spTree>
    <p:extLst>
      <p:ext uri="{BB962C8B-B14F-4D97-AF65-F5344CB8AC3E}">
        <p14:creationId xmlns:p14="http://schemas.microsoft.com/office/powerpoint/2010/main" val="27905514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767166-9F4D-1EFC-8165-71C230B8E907}"/>
              </a:ext>
            </a:extLst>
          </p:cNvPr>
          <p:cNvSpPr>
            <a:spLocks noGrp="1"/>
          </p:cNvSpPr>
          <p:nvPr>
            <p:ph type="title"/>
          </p:nvPr>
        </p:nvSpPr>
        <p:spPr/>
        <p:txBody>
          <a:bodyPr/>
          <a:lstStyle/>
          <a:p>
            <a:r>
              <a:rPr lang="fr-FR" dirty="0"/>
              <a:t>Les aides humaines (élément 1 de la PCH)</a:t>
            </a:r>
          </a:p>
        </p:txBody>
      </p:sp>
      <p:sp>
        <p:nvSpPr>
          <p:cNvPr id="3" name="Espace réservé du contenu 2">
            <a:extLst>
              <a:ext uri="{FF2B5EF4-FFF2-40B4-BE49-F238E27FC236}">
                <a16:creationId xmlns:a16="http://schemas.microsoft.com/office/drawing/2014/main" id="{874FE1D6-33EC-5B4A-60D3-566AE53FE180}"/>
              </a:ext>
            </a:extLst>
          </p:cNvPr>
          <p:cNvSpPr>
            <a:spLocks noGrp="1"/>
          </p:cNvSpPr>
          <p:nvPr>
            <p:ph idx="1"/>
          </p:nvPr>
        </p:nvSpPr>
        <p:spPr>
          <a:xfrm>
            <a:off x="2484912" y="2389168"/>
            <a:ext cx="3999015" cy="2199903"/>
          </a:xfrm>
          <a:solidFill>
            <a:srgbClr val="FFFF00"/>
          </a:solidFill>
        </p:spPr>
        <p:txBody>
          <a:bodyPr/>
          <a:lstStyle/>
          <a:p>
            <a:pPr marL="0" indent="0">
              <a:buNone/>
            </a:pPr>
            <a:endParaRPr lang="fr-FR" dirty="0"/>
          </a:p>
          <a:p>
            <a:pPr marL="0" indent="0">
              <a:buNone/>
            </a:pPr>
            <a:endParaRPr lang="fr-FR" dirty="0"/>
          </a:p>
          <a:p>
            <a:pPr marL="0" indent="0">
              <a:buNone/>
            </a:pPr>
            <a:r>
              <a:rPr lang="fr-FR" dirty="0"/>
              <a:t>L’aide à la parentalité </a:t>
            </a:r>
          </a:p>
          <a:p>
            <a:pPr marL="0" indent="0">
              <a:buNone/>
            </a:pPr>
            <a:r>
              <a:rPr lang="fr-FR" dirty="0"/>
              <a:t>Décret du 31 décembre 2020</a:t>
            </a:r>
          </a:p>
        </p:txBody>
      </p:sp>
    </p:spTree>
    <p:extLst>
      <p:ext uri="{BB962C8B-B14F-4D97-AF65-F5344CB8AC3E}">
        <p14:creationId xmlns:p14="http://schemas.microsoft.com/office/powerpoint/2010/main" val="29642429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a:t>5) L’exercice de la parentalité : l’aide humaine</a:t>
            </a:r>
          </a:p>
        </p:txBody>
      </p:sp>
      <p:sp>
        <p:nvSpPr>
          <p:cNvPr id="3" name="Espace réservé du contenu 2"/>
          <p:cNvSpPr>
            <a:spLocks noGrp="1"/>
          </p:cNvSpPr>
          <p:nvPr>
            <p:ph idx="1"/>
          </p:nvPr>
        </p:nvSpPr>
        <p:spPr/>
        <p:txBody>
          <a:bodyPr>
            <a:normAutofit fontScale="92500" lnSpcReduction="20000"/>
          </a:bodyPr>
          <a:lstStyle/>
          <a:p>
            <a:pPr marL="0" indent="0">
              <a:buNone/>
            </a:pPr>
            <a:r>
              <a:rPr lang="fr-FR" sz="1800" b="0" dirty="0"/>
              <a:t>Forfaitaire, mensuelle, calculée sur la base de l’âge du plus jeune des enfants du bénéficiaire, attribuée une seule fois au bénéficiaire quel que soit le nombre d’enfants de ce bénéficiaire.</a:t>
            </a:r>
          </a:p>
          <a:p>
            <a:pPr marL="0" indent="0">
              <a:buNone/>
            </a:pPr>
            <a:r>
              <a:rPr lang="fr-FR" sz="1800" b="0" dirty="0"/>
              <a:t>Si le parent handicapé a plusieurs enfants de moins de 7 ans, il reçoit une seule somme d’argent par mois pour l’aide humaine. Cette somme correspond à la somme versée pour l’enfant le plus jeune.</a:t>
            </a:r>
          </a:p>
          <a:p>
            <a:pPr lvl="1">
              <a:buFont typeface="Courier New" panose="02070309020205020404" pitchFamily="49" charset="0"/>
              <a:buChar char="o"/>
            </a:pPr>
            <a:r>
              <a:rPr lang="fr-FR" sz="1800" b="0" dirty="0"/>
              <a:t>30 heures par mois lorsque l’enfant a moins de 3 ans</a:t>
            </a:r>
          </a:p>
          <a:p>
            <a:pPr lvl="1">
              <a:buFont typeface="Courier New" panose="02070309020205020404" pitchFamily="49" charset="0"/>
              <a:buChar char="o"/>
            </a:pPr>
            <a:r>
              <a:rPr lang="fr-FR" sz="1800" b="0" dirty="0"/>
              <a:t>15 heures par mois lorsque l’enfant a entre 3 et 7 ans</a:t>
            </a:r>
          </a:p>
          <a:p>
            <a:pPr marL="0" indent="0">
              <a:buNone/>
            </a:pPr>
            <a:endParaRPr lang="fr-FR" sz="1800" b="0" dirty="0"/>
          </a:p>
          <a:p>
            <a:pPr marL="0" indent="0">
              <a:buNone/>
            </a:pPr>
            <a:r>
              <a:rPr lang="fr-FR" sz="1800" b="0" dirty="0"/>
              <a:t>Majorée de 50% si le bénéficiaire est en situation de monoparentalité.</a:t>
            </a:r>
          </a:p>
          <a:p>
            <a:pPr marL="0" indent="0">
              <a:buNone/>
            </a:pPr>
            <a:r>
              <a:rPr lang="fr-FR" sz="1800" b="0" dirty="0"/>
              <a:t> Les deux parents peuvent bénéficier du forfait dès lors qu’ils sont éligibles à l’élément aide humaine de la PCH, quelle que soit leur situation familiale.</a:t>
            </a:r>
          </a:p>
          <a:p>
            <a:pPr marL="0" indent="0">
              <a:buNone/>
            </a:pPr>
            <a:r>
              <a:rPr lang="fr-FR" sz="1800" b="0" dirty="0"/>
              <a:t>Modalités d’attribution : Une seule notification</a:t>
            </a:r>
          </a:p>
          <a:p>
            <a:pPr marL="0" indent="0">
              <a:buNone/>
            </a:pPr>
            <a:r>
              <a:rPr lang="fr-FR" sz="1800" b="0" dirty="0"/>
              <a:t>Date de début et durée selon la date de demande, la date de naissance et d’anniversaire du plus jeune des enfants, la durée d’attribution de l’élément 1.</a:t>
            </a:r>
          </a:p>
          <a:p>
            <a:pPr marL="0" indent="0">
              <a:buNone/>
            </a:pPr>
            <a:endParaRPr lang="fr-FR" sz="1800" b="0" dirty="0"/>
          </a:p>
          <a:p>
            <a:pPr marL="0" indent="0">
              <a:buNone/>
            </a:pPr>
            <a:r>
              <a:rPr lang="fr-FR" sz="1800" b="0" dirty="0"/>
              <a:t>Que faire en cas de changement de situation familiale ?</a:t>
            </a:r>
          </a:p>
          <a:p>
            <a:pPr marL="0" indent="0">
              <a:buNone/>
            </a:pPr>
            <a:r>
              <a:rPr lang="fr-FR" sz="1800" b="0" dirty="0"/>
              <a:t>Il faut distinguer selon les changements concernés :</a:t>
            </a:r>
          </a:p>
          <a:p>
            <a:pPr lvl="1">
              <a:buFont typeface="Courier New" panose="02070309020205020404" pitchFamily="49" charset="0"/>
              <a:buChar char="o"/>
            </a:pPr>
            <a:r>
              <a:rPr lang="fr-FR" sz="1500" b="0" dirty="0"/>
              <a:t>Entrée ou sortie d’une situation de monoparentalité : le Conseil départemental est informé et ajuste le montant de l’aide</a:t>
            </a:r>
          </a:p>
          <a:p>
            <a:pPr lvl="1">
              <a:buFont typeface="Courier New" panose="02070309020205020404" pitchFamily="49" charset="0"/>
              <a:buChar char="o"/>
            </a:pPr>
            <a:r>
              <a:rPr lang="fr-FR" sz="1500" b="0" dirty="0"/>
              <a:t>Naissance ou décès d’un enfant : la CDAPH prend une décision prenant en compte la nouvelle situation (révision du montant et des dates en fonction de l’âge du nouvel enfant ou du décès de l’enfant).</a:t>
            </a:r>
          </a:p>
          <a:p>
            <a:pPr lvl="1">
              <a:buFont typeface="Courier New" panose="02070309020205020404" pitchFamily="49" charset="0"/>
              <a:buChar char="o"/>
            </a:pPr>
            <a:endParaRPr lang="fr-FR" sz="1500" b="0" dirty="0"/>
          </a:p>
          <a:p>
            <a:pPr marL="0" indent="0">
              <a:buNone/>
            </a:pPr>
            <a:endParaRPr lang="fr-FR" sz="1800" b="0" dirty="0"/>
          </a:p>
        </p:txBody>
      </p:sp>
      <p:sp>
        <p:nvSpPr>
          <p:cNvPr id="5" name="Espace réservé du numéro de diapositive 4"/>
          <p:cNvSpPr>
            <a:spLocks noGrp="1"/>
          </p:cNvSpPr>
          <p:nvPr>
            <p:ph type="sldNum" sz="quarter" idx="12"/>
          </p:nvPr>
        </p:nvSpPr>
        <p:spPr/>
        <p:txBody>
          <a:bodyPr/>
          <a:lstStyle/>
          <a:p>
            <a:fld id="{C8100989-B75F-4602-84D8-19856CD6A586}" type="slidenum">
              <a:rPr lang="fr-FR" smtClean="0"/>
              <a:pPr/>
              <a:t>89</a:t>
            </a:fld>
            <a:endParaRPr lang="fr-FR" dirty="0"/>
          </a:p>
        </p:txBody>
      </p:sp>
    </p:spTree>
    <p:extLst>
      <p:ext uri="{BB962C8B-B14F-4D97-AF65-F5344CB8AC3E}">
        <p14:creationId xmlns:p14="http://schemas.microsoft.com/office/powerpoint/2010/main" val="956568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F325F2-B3AC-9246-D3F1-30AFF94E1BC6}"/>
              </a:ext>
            </a:extLst>
          </p:cNvPr>
          <p:cNvSpPr>
            <a:spLocks noGrp="1"/>
          </p:cNvSpPr>
          <p:nvPr>
            <p:ph type="title"/>
          </p:nvPr>
        </p:nvSpPr>
        <p:spPr/>
        <p:txBody>
          <a:bodyPr>
            <a:noAutofit/>
          </a:bodyPr>
          <a:lstStyle/>
          <a:p>
            <a:r>
              <a:rPr lang="fr-FR" sz="2100" dirty="0"/>
              <a:t>Décret du 19 avril 2022 relatif à la PCH, entré en vigueur O1/23 </a:t>
            </a:r>
            <a:br>
              <a:rPr lang="fr-FR" sz="1800" dirty="0"/>
            </a:br>
            <a:br>
              <a:rPr lang="fr-FR" sz="1800" dirty="0"/>
            </a:br>
            <a:endParaRPr lang="fr-FR" sz="1800" dirty="0"/>
          </a:p>
        </p:txBody>
      </p:sp>
      <p:sp>
        <p:nvSpPr>
          <p:cNvPr id="3" name="Espace réservé du contenu 2">
            <a:extLst>
              <a:ext uri="{FF2B5EF4-FFF2-40B4-BE49-F238E27FC236}">
                <a16:creationId xmlns:a16="http://schemas.microsoft.com/office/drawing/2014/main" id="{7CDB3E0A-8442-8745-2415-3E8ABBB13968}"/>
              </a:ext>
            </a:extLst>
          </p:cNvPr>
          <p:cNvSpPr>
            <a:spLocks noGrp="1"/>
          </p:cNvSpPr>
          <p:nvPr>
            <p:ph idx="1"/>
          </p:nvPr>
        </p:nvSpPr>
        <p:spPr>
          <a:xfrm>
            <a:off x="755576" y="1340768"/>
            <a:ext cx="7488832" cy="4392487"/>
          </a:xfrm>
        </p:spPr>
        <p:txBody>
          <a:bodyPr>
            <a:normAutofit lnSpcReduction="10000"/>
          </a:bodyPr>
          <a:lstStyle/>
          <a:p>
            <a:pPr marL="0" indent="0">
              <a:buNone/>
            </a:pPr>
            <a:r>
              <a:rPr lang="fr-FR" sz="2000" b="0" dirty="0"/>
              <a:t>Objet : « prise en compte de la situation et des besoins des personnes vivant avec une altération des fonctions mentales, psychiques ou cognitives ou des troubles neurodéveloppementaux pour l’accès à la prestation de compensation du handicap ». </a:t>
            </a:r>
          </a:p>
          <a:p>
            <a:pPr marL="0" indent="0">
              <a:buNone/>
            </a:pPr>
            <a:r>
              <a:rPr lang="fr-FR" sz="2000" b="0" dirty="0"/>
              <a:t> </a:t>
            </a:r>
          </a:p>
          <a:p>
            <a:pPr>
              <a:buFont typeface="Wingdings" pitchFamily="2" charset="2"/>
              <a:buChar char="Ø"/>
            </a:pPr>
            <a:r>
              <a:rPr lang="fr-FR" sz="2000" dirty="0"/>
              <a:t>Il complète les critères d’attribution de la PCH et de l’élément 1 aides humaines</a:t>
            </a:r>
          </a:p>
          <a:p>
            <a:pPr marL="0" indent="0">
              <a:buNone/>
            </a:pPr>
            <a:endParaRPr lang="fr-FR" sz="2000" dirty="0"/>
          </a:p>
          <a:p>
            <a:pPr>
              <a:buFont typeface="Wingdings" pitchFamily="2" charset="2"/>
              <a:buChar char="Ø"/>
            </a:pPr>
            <a:r>
              <a:rPr lang="fr-FR" sz="2000" dirty="0"/>
              <a:t>Il créé un nouveau domaine d’aide humaine : le soutien à l’autonomie.</a:t>
            </a:r>
          </a:p>
          <a:p>
            <a:pPr marL="0" indent="0">
              <a:buNone/>
            </a:pPr>
            <a:endParaRPr lang="fr-FR" sz="2000" dirty="0"/>
          </a:p>
          <a:p>
            <a:pPr marL="0" indent="0">
              <a:buNone/>
            </a:pPr>
            <a:r>
              <a:rPr lang="fr-FR" sz="2000" b="0" dirty="0"/>
              <a:t>Les modifications apportées au référentiel d’accès à la PCH introduisent des</a:t>
            </a:r>
          </a:p>
          <a:p>
            <a:pPr marL="0" indent="0">
              <a:buNone/>
            </a:pPr>
            <a:r>
              <a:rPr lang="fr-FR" sz="2000" b="0" dirty="0"/>
              <a:t>limitations d’activités en lien avec des fonctions mentales jusqu’alors non prises en compte</a:t>
            </a:r>
          </a:p>
          <a:p>
            <a:pPr marL="0" indent="0">
              <a:buNone/>
            </a:pPr>
            <a:endParaRPr lang="fr-FR" sz="2000" b="0" dirty="0"/>
          </a:p>
          <a:p>
            <a:pPr marL="0" indent="0">
              <a:buNone/>
            </a:pPr>
            <a:endParaRPr lang="fr-FR" dirty="0"/>
          </a:p>
        </p:txBody>
      </p:sp>
      <p:sp>
        <p:nvSpPr>
          <p:cNvPr id="4" name="Espace réservé du numéro de diapositive 3">
            <a:extLst>
              <a:ext uri="{FF2B5EF4-FFF2-40B4-BE49-F238E27FC236}">
                <a16:creationId xmlns:a16="http://schemas.microsoft.com/office/drawing/2014/main" id="{987A9ED9-12AE-4EE5-942C-C7EAC81EA43F}"/>
              </a:ext>
            </a:extLst>
          </p:cNvPr>
          <p:cNvSpPr>
            <a:spLocks noGrp="1"/>
          </p:cNvSpPr>
          <p:nvPr>
            <p:ph type="sldNum" sz="quarter" idx="12"/>
          </p:nvPr>
        </p:nvSpPr>
        <p:spPr/>
        <p:txBody>
          <a:bodyPr/>
          <a:lstStyle/>
          <a:p>
            <a:fld id="{C8100989-B75F-4602-84D8-19856CD6A586}" type="slidenum">
              <a:rPr lang="fr-FR" smtClean="0"/>
              <a:pPr/>
              <a:t>9</a:t>
            </a:fld>
            <a:endParaRPr lang="fr-FR" dirty="0"/>
          </a:p>
        </p:txBody>
      </p:sp>
    </p:spTree>
    <p:extLst>
      <p:ext uri="{BB962C8B-B14F-4D97-AF65-F5344CB8AC3E}">
        <p14:creationId xmlns:p14="http://schemas.microsoft.com/office/powerpoint/2010/main" val="95047929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B6638D-6BAE-037B-45AD-9766CF9F5AE2}"/>
              </a:ext>
            </a:extLst>
          </p:cNvPr>
          <p:cNvSpPr>
            <a:spLocks noGrp="1"/>
          </p:cNvSpPr>
          <p:nvPr>
            <p:ph type="title"/>
          </p:nvPr>
        </p:nvSpPr>
        <p:spPr/>
        <p:txBody>
          <a:bodyPr/>
          <a:lstStyle/>
          <a:p>
            <a:r>
              <a:rPr lang="fr-FR" dirty="0"/>
              <a:t> </a:t>
            </a:r>
            <a:r>
              <a:rPr lang="fr-FR" sz="2400" dirty="0"/>
              <a:t>Montants du forfait aide humaine parentalité</a:t>
            </a:r>
          </a:p>
        </p:txBody>
      </p:sp>
      <p:sp>
        <p:nvSpPr>
          <p:cNvPr id="3" name="Espace réservé du contenu 2">
            <a:extLst>
              <a:ext uri="{FF2B5EF4-FFF2-40B4-BE49-F238E27FC236}">
                <a16:creationId xmlns:a16="http://schemas.microsoft.com/office/drawing/2014/main" id="{A52D1DAA-3861-1EB4-0A16-34D47C23046F}"/>
              </a:ext>
            </a:extLst>
          </p:cNvPr>
          <p:cNvSpPr>
            <a:spLocks noGrp="1"/>
          </p:cNvSpPr>
          <p:nvPr>
            <p:ph idx="1"/>
          </p:nvPr>
        </p:nvSpPr>
        <p:spPr/>
        <p:txBody>
          <a:bodyPr>
            <a:normAutofit/>
          </a:bodyPr>
          <a:lstStyle/>
          <a:p>
            <a:pPr marL="0" indent="0">
              <a:buNone/>
            </a:pPr>
            <a:endParaRPr lang="fr-FR" sz="2000" b="0" dirty="0"/>
          </a:p>
          <a:p>
            <a:pPr>
              <a:buFont typeface="Courier New" panose="02070309020205020404" pitchFamily="49" charset="0"/>
              <a:buChar char="o"/>
            </a:pPr>
            <a:r>
              <a:rPr lang="fr-FR" sz="1800" b="0" dirty="0"/>
              <a:t>Le parent handicapé vit en couple: </a:t>
            </a:r>
          </a:p>
          <a:p>
            <a:pPr marL="0" indent="0">
              <a:buNone/>
            </a:pPr>
            <a:r>
              <a:rPr lang="fr-FR" sz="1800" b="0" dirty="0"/>
              <a:t>Il reçoit 900 € / mois de la naissance de l’enfant jusqu’à ses 3 ans.</a:t>
            </a:r>
          </a:p>
          <a:p>
            <a:pPr marL="0" indent="0">
              <a:buNone/>
            </a:pPr>
            <a:r>
              <a:rPr lang="fr-FR" sz="1800" b="0" dirty="0"/>
              <a:t>Il reçoit 450€ / mois à partir des 3 ans de l’enfant jusqu’à ses 7 ans.</a:t>
            </a:r>
          </a:p>
          <a:p>
            <a:pPr marL="0" indent="0">
              <a:buNone/>
            </a:pPr>
            <a:r>
              <a:rPr lang="fr-FR" sz="1800" b="0" dirty="0"/>
              <a:t> </a:t>
            </a:r>
          </a:p>
          <a:p>
            <a:pPr>
              <a:buFont typeface="Courier New" panose="02070309020205020404" pitchFamily="49" charset="0"/>
              <a:buChar char="o"/>
            </a:pPr>
            <a:r>
              <a:rPr lang="fr-FR" sz="1800" b="0" dirty="0"/>
              <a:t>Le parent handicapé élève seul son enfant:</a:t>
            </a:r>
          </a:p>
          <a:p>
            <a:pPr marL="0" indent="0">
              <a:buNone/>
            </a:pPr>
            <a:r>
              <a:rPr lang="fr-FR" sz="1800" b="0" dirty="0"/>
              <a:t>Il reçoit 1 350 € / mois de la naissance de l’enfant jusqu’à ses 3 ans </a:t>
            </a:r>
          </a:p>
          <a:p>
            <a:pPr marL="0" indent="0">
              <a:buNone/>
            </a:pPr>
            <a:r>
              <a:rPr lang="fr-FR" sz="1800" b="0" dirty="0"/>
              <a:t>Il reçoit 675 € / mois à partir des 3 ans de l’enfant jusqu’à ses 7 ans.</a:t>
            </a:r>
          </a:p>
          <a:p>
            <a:pPr marL="0" indent="0">
              <a:buNone/>
            </a:pPr>
            <a:endParaRPr lang="fr-FR" sz="1800" b="0" dirty="0"/>
          </a:p>
          <a:p>
            <a:pPr>
              <a:buFont typeface="Courier New" panose="02070309020205020404" pitchFamily="49" charset="0"/>
              <a:buChar char="o"/>
            </a:pPr>
            <a:r>
              <a:rPr lang="fr-FR" sz="1800" b="0" dirty="0"/>
              <a:t>Les deux parents sont handicapés:</a:t>
            </a:r>
          </a:p>
          <a:p>
            <a:pPr marL="0" indent="0">
              <a:buNone/>
            </a:pPr>
            <a:r>
              <a:rPr lang="fr-FR" sz="1800" b="0" dirty="0"/>
              <a:t>Les parents reçoivent chacun 900 euros par mois de la naissance de l’enfant jusqu’à ses 3 ans.</a:t>
            </a:r>
          </a:p>
          <a:p>
            <a:pPr marL="0" indent="0">
              <a:buNone/>
            </a:pPr>
            <a:r>
              <a:rPr lang="fr-FR" sz="1800" b="0" dirty="0"/>
              <a:t>Les parents reçoivent chacun 450 euros par mois à partir des 3 ans de l’enfant jusqu’à ses 7 ans.</a:t>
            </a:r>
          </a:p>
          <a:p>
            <a:pPr marL="0" indent="0">
              <a:buNone/>
            </a:pPr>
            <a:r>
              <a:rPr lang="fr-FR" sz="1800" b="0" dirty="0"/>
              <a:t>Il n’y a pas de contrôle d’effectivité pour le forfait parentalité.</a:t>
            </a:r>
          </a:p>
          <a:p>
            <a:endParaRPr lang="fr-FR" dirty="0"/>
          </a:p>
        </p:txBody>
      </p:sp>
      <p:sp>
        <p:nvSpPr>
          <p:cNvPr id="4" name="Espace réservé du numéro de diapositive 3">
            <a:extLst>
              <a:ext uri="{FF2B5EF4-FFF2-40B4-BE49-F238E27FC236}">
                <a16:creationId xmlns:a16="http://schemas.microsoft.com/office/drawing/2014/main" id="{217D7EA7-3459-9E59-6D7A-B1BDF4682384}"/>
              </a:ext>
            </a:extLst>
          </p:cNvPr>
          <p:cNvSpPr>
            <a:spLocks noGrp="1"/>
          </p:cNvSpPr>
          <p:nvPr>
            <p:ph type="sldNum" sz="quarter" idx="12"/>
          </p:nvPr>
        </p:nvSpPr>
        <p:spPr/>
        <p:txBody>
          <a:bodyPr/>
          <a:lstStyle/>
          <a:p>
            <a:fld id="{C8100989-B75F-4602-84D8-19856CD6A586}" type="slidenum">
              <a:rPr lang="fr-FR" smtClean="0"/>
              <a:pPr/>
              <a:t>90</a:t>
            </a:fld>
            <a:endParaRPr lang="fr-FR" dirty="0"/>
          </a:p>
        </p:txBody>
      </p:sp>
    </p:spTree>
    <p:extLst>
      <p:ext uri="{BB962C8B-B14F-4D97-AF65-F5344CB8AC3E}">
        <p14:creationId xmlns:p14="http://schemas.microsoft.com/office/powerpoint/2010/main" val="28379280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a:t>L’exercice de la parentalité : les aides techniques</a:t>
            </a:r>
          </a:p>
        </p:txBody>
      </p:sp>
      <p:sp>
        <p:nvSpPr>
          <p:cNvPr id="3" name="Espace réservé du contenu 2"/>
          <p:cNvSpPr>
            <a:spLocks noGrp="1"/>
          </p:cNvSpPr>
          <p:nvPr>
            <p:ph idx="1"/>
          </p:nvPr>
        </p:nvSpPr>
        <p:spPr/>
        <p:txBody>
          <a:bodyPr>
            <a:normAutofit/>
          </a:bodyPr>
          <a:lstStyle/>
          <a:p>
            <a:r>
              <a:rPr lang="fr-FR" sz="1800" b="0" dirty="0"/>
              <a:t>Forfaitaire, versée ponctuellement, pour chacun des enfants,</a:t>
            </a:r>
          </a:p>
          <a:p>
            <a:pPr marL="0" indent="0">
              <a:buNone/>
            </a:pPr>
            <a:r>
              <a:rPr lang="fr-FR" sz="1800" b="0" dirty="0"/>
              <a:t>Si le parent handicapé a plusieurs enfants de moins de 7 ans, il reçoit le forfait aides techniques pour chaque enfant.</a:t>
            </a:r>
          </a:p>
          <a:p>
            <a:pPr marL="0" indent="0">
              <a:buNone/>
            </a:pPr>
            <a:endParaRPr lang="fr-FR" sz="1800" b="0" dirty="0"/>
          </a:p>
          <a:p>
            <a:r>
              <a:rPr lang="fr-FR" sz="1800" b="0" dirty="0"/>
              <a:t>Sans majoration si le bénéficiaire est en situation de monoparentalité</a:t>
            </a:r>
          </a:p>
          <a:p>
            <a:pPr marL="0" indent="0">
              <a:buNone/>
            </a:pPr>
            <a:endParaRPr lang="fr-FR" sz="1800" b="0" dirty="0"/>
          </a:p>
          <a:p>
            <a:r>
              <a:rPr lang="fr-FR" sz="1800" b="0" dirty="0"/>
              <a:t>Le montant du forfait est calculé ainsi:</a:t>
            </a:r>
          </a:p>
          <a:p>
            <a:pPr marL="0" indent="0">
              <a:buNone/>
            </a:pPr>
            <a:r>
              <a:rPr lang="fr-FR" sz="1800" b="0" dirty="0"/>
              <a:t>1 400 € versés à la naissance de l’enfant</a:t>
            </a:r>
          </a:p>
          <a:p>
            <a:pPr marL="0" indent="0">
              <a:buNone/>
            </a:pPr>
            <a:r>
              <a:rPr lang="fr-FR" sz="1800" b="0" dirty="0"/>
              <a:t>1 200 € versés au 3</a:t>
            </a:r>
            <a:r>
              <a:rPr lang="fr-FR" sz="1800" b="0" baseline="30000" dirty="0"/>
              <a:t>ème</a:t>
            </a:r>
            <a:r>
              <a:rPr lang="fr-FR" sz="1800" b="0" dirty="0"/>
              <a:t> anniversaire de l’enfant</a:t>
            </a:r>
          </a:p>
          <a:p>
            <a:pPr marL="0" indent="0">
              <a:buNone/>
            </a:pPr>
            <a:r>
              <a:rPr lang="fr-FR" sz="1800" b="0" dirty="0"/>
              <a:t>1 000 € versés au 6</a:t>
            </a:r>
            <a:r>
              <a:rPr lang="fr-FR" sz="1800" b="0" baseline="30000" dirty="0"/>
              <a:t>ème</a:t>
            </a:r>
            <a:r>
              <a:rPr lang="fr-FR" sz="1800" b="0" dirty="0"/>
              <a:t> anniversaire de l’enfant</a:t>
            </a:r>
          </a:p>
          <a:p>
            <a:pPr marL="0" indent="0">
              <a:buNone/>
            </a:pPr>
            <a:endParaRPr lang="fr-FR" sz="1800" b="0" dirty="0"/>
          </a:p>
          <a:p>
            <a:pPr marL="0" indent="0">
              <a:buNone/>
            </a:pPr>
            <a:r>
              <a:rPr lang="fr-FR" sz="1800" b="0" dirty="0"/>
              <a:t>Les deux parents peuvent bénéficier du forfait dès lors qu’ils sont éligibles  à la PCH quelle que soit leur situation familiale.</a:t>
            </a:r>
          </a:p>
        </p:txBody>
      </p:sp>
      <p:sp>
        <p:nvSpPr>
          <p:cNvPr id="5" name="Espace réservé du numéro de diapositive 4"/>
          <p:cNvSpPr>
            <a:spLocks noGrp="1"/>
          </p:cNvSpPr>
          <p:nvPr>
            <p:ph type="sldNum" sz="quarter" idx="12"/>
          </p:nvPr>
        </p:nvSpPr>
        <p:spPr/>
        <p:txBody>
          <a:bodyPr/>
          <a:lstStyle/>
          <a:p>
            <a:fld id="{C8100989-B75F-4602-84D8-19856CD6A586}" type="slidenum">
              <a:rPr lang="fr-FR" smtClean="0"/>
              <a:pPr/>
              <a:t>91</a:t>
            </a:fld>
            <a:endParaRPr lang="fr-FR" dirty="0"/>
          </a:p>
        </p:txBody>
      </p:sp>
    </p:spTree>
    <p:extLst>
      <p:ext uri="{BB962C8B-B14F-4D97-AF65-F5344CB8AC3E}">
        <p14:creationId xmlns:p14="http://schemas.microsoft.com/office/powerpoint/2010/main" val="33656028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a:t>Élément 2 de la PCH : Les aides techniques</a:t>
            </a:r>
          </a:p>
        </p:txBody>
      </p:sp>
      <p:sp>
        <p:nvSpPr>
          <p:cNvPr id="3" name="Espace réservé du contenu 2"/>
          <p:cNvSpPr>
            <a:spLocks noGrp="1"/>
          </p:cNvSpPr>
          <p:nvPr>
            <p:ph idx="1"/>
          </p:nvPr>
        </p:nvSpPr>
        <p:spPr>
          <a:xfrm>
            <a:off x="395536" y="1268760"/>
            <a:ext cx="8229600" cy="4857403"/>
          </a:xfrm>
        </p:spPr>
        <p:txBody>
          <a:bodyPr/>
          <a:lstStyle/>
          <a:p>
            <a:pPr marL="0" indent="0">
              <a:buNone/>
            </a:pPr>
            <a:r>
              <a:rPr lang="fr-FR" dirty="0"/>
              <a:t> </a:t>
            </a:r>
          </a:p>
        </p:txBody>
      </p:sp>
      <p:sp>
        <p:nvSpPr>
          <p:cNvPr id="4" name="Espace réservé du numéro de diapositive 3"/>
          <p:cNvSpPr>
            <a:spLocks noGrp="1"/>
          </p:cNvSpPr>
          <p:nvPr>
            <p:ph type="sldNum" sz="quarter" idx="12"/>
          </p:nvPr>
        </p:nvSpPr>
        <p:spPr/>
        <p:txBody>
          <a:bodyPr/>
          <a:lstStyle/>
          <a:p>
            <a:fld id="{C8100989-B75F-4602-84D8-19856CD6A586}" type="slidenum">
              <a:rPr lang="fr-FR" smtClean="0"/>
              <a:pPr/>
              <a:t>92</a:t>
            </a:fld>
            <a:endParaRPr lang="fr-FR" dirty="0"/>
          </a:p>
        </p:txBody>
      </p:sp>
      <p:sp>
        <p:nvSpPr>
          <p:cNvPr id="5" name="Rectangle 3"/>
          <p:cNvSpPr txBox="1">
            <a:spLocks noChangeArrowheads="1"/>
          </p:cNvSpPr>
          <p:nvPr/>
        </p:nvSpPr>
        <p:spPr>
          <a:xfrm>
            <a:off x="323528" y="1268760"/>
            <a:ext cx="8568952" cy="5040560"/>
          </a:xfrm>
          <a:prstGeom prst="rect">
            <a:avLst/>
          </a:prstGeom>
          <a:solidFill>
            <a:schemeClr val="bg2">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Clr>
                <a:srgbClr val="0070C0"/>
              </a:buClr>
              <a:buFont typeface="Wingdings" pitchFamily="2" charset="2"/>
              <a:buChar char="§"/>
              <a:defRPr sz="2200" b="1" kern="1200">
                <a:solidFill>
                  <a:schemeClr val="tx1"/>
                </a:solidFill>
                <a:latin typeface="Arial Narrow" pitchFamily="34" charset="0"/>
                <a:ea typeface="+mn-ea"/>
                <a:cs typeface="+mn-cs"/>
              </a:defRPr>
            </a:lvl1pPr>
            <a:lvl2pPr marL="742950" indent="-285750" algn="l" defTabSz="914400" rtl="0" eaLnBrk="1" latinLnBrk="0" hangingPunct="1">
              <a:spcBef>
                <a:spcPct val="20000"/>
              </a:spcBef>
              <a:buClr>
                <a:srgbClr val="0070C0"/>
              </a:buClr>
              <a:buFont typeface="Arial" pitchFamily="34" charset="0"/>
              <a:buChar char="–"/>
              <a:defRPr sz="1900" kern="1200">
                <a:solidFill>
                  <a:schemeClr val="tx1"/>
                </a:solidFill>
                <a:latin typeface="Arial Narrow" pitchFamily="34" charset="0"/>
                <a:ea typeface="+mn-ea"/>
                <a:cs typeface="+mn-cs"/>
              </a:defRPr>
            </a:lvl2pPr>
            <a:lvl3pPr marL="1143000" indent="-228600" algn="l" defTabSz="914400" rtl="0" eaLnBrk="1" latinLnBrk="0" hangingPunct="1">
              <a:spcBef>
                <a:spcPct val="20000"/>
              </a:spcBef>
              <a:buClr>
                <a:srgbClr val="0070C0"/>
              </a:buClr>
              <a:buFont typeface="Wingdings" pitchFamily="2" charset="2"/>
              <a:buChar char="§"/>
              <a:defRPr sz="1700" kern="1200">
                <a:solidFill>
                  <a:schemeClr val="tx1"/>
                </a:solidFill>
                <a:latin typeface="Arial Narrow" pitchFamily="34" charset="0"/>
                <a:ea typeface="+mn-ea"/>
                <a:cs typeface="+mn-cs"/>
              </a:defRPr>
            </a:lvl3pPr>
            <a:lvl4pPr marL="1600200" indent="-228600" algn="l" defTabSz="914400" rtl="0" eaLnBrk="1" latinLnBrk="0" hangingPunct="1">
              <a:spcBef>
                <a:spcPct val="20000"/>
              </a:spcBef>
              <a:buClr>
                <a:srgbClr val="0070C0"/>
              </a:buClr>
              <a:buFont typeface="Arial" pitchFamily="34" charset="0"/>
              <a:buChar char="–"/>
              <a:defRPr sz="1600" kern="1200">
                <a:solidFill>
                  <a:schemeClr val="tx1"/>
                </a:solidFill>
                <a:latin typeface="Arial Narrow" pitchFamily="34" charset="0"/>
                <a:ea typeface="+mn-ea"/>
                <a:cs typeface="+mn-cs"/>
              </a:defRPr>
            </a:lvl4pPr>
            <a:lvl5pPr marL="2057400" indent="-228600" algn="l" defTabSz="914400" rtl="0" eaLnBrk="1" latinLnBrk="0" hangingPunct="1">
              <a:spcBef>
                <a:spcPct val="20000"/>
              </a:spcBef>
              <a:buClr>
                <a:srgbClr val="0070C0"/>
              </a:buClr>
              <a:buFont typeface="Wingdings" pitchFamily="2" charset="2"/>
              <a:buChar char="§"/>
              <a:defRPr sz="16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fr-FR" altLang="fr-FR" sz="1800" b="0" dirty="0">
                <a:latin typeface="Arial" panose="020B0604020202020204" pitchFamily="34" charset="0"/>
              </a:rPr>
              <a:t> Il s’agit de tout instrument, équipement ou système technique adapté ou spécialement conçu pour compenser une limitation d’activité rencontrée par une personne du fait de son handicap, acquis ou loué par la personne handicapée pour son usage personnel.</a:t>
            </a:r>
          </a:p>
          <a:p>
            <a:pPr marL="0" indent="0">
              <a:buNone/>
              <a:defRPr/>
            </a:pPr>
            <a:endParaRPr lang="fr-FR" altLang="fr-FR" sz="1800" b="0" dirty="0">
              <a:latin typeface="Arial" panose="020B0604020202020204" pitchFamily="34" charset="0"/>
            </a:endParaRPr>
          </a:p>
          <a:p>
            <a:pPr>
              <a:defRPr/>
            </a:pPr>
            <a:r>
              <a:rPr lang="fr-FR" altLang="fr-FR" sz="1800" b="0" dirty="0">
                <a:latin typeface="Arial" panose="020B0604020202020204" pitchFamily="34" charset="0"/>
              </a:rPr>
              <a:t>Pour être pris en charge par la PCH, l’aide technique doit contribuer  :</a:t>
            </a:r>
          </a:p>
          <a:p>
            <a:pPr lvl="1">
              <a:defRPr/>
            </a:pPr>
            <a:r>
              <a:rPr lang="fr-FR" altLang="fr-FR" sz="1800" dirty="0">
                <a:latin typeface="Arial" panose="020B0604020202020204" pitchFamily="34" charset="0"/>
              </a:rPr>
              <a:t>Soit à maintenir ou améliorer l’autonomie de la personne pour une ou plusieurs activités.</a:t>
            </a:r>
          </a:p>
          <a:p>
            <a:pPr lvl="1">
              <a:defRPr/>
            </a:pPr>
            <a:r>
              <a:rPr lang="fr-FR" altLang="fr-FR" sz="1800" dirty="0">
                <a:latin typeface="Arial" panose="020B0604020202020204" pitchFamily="34" charset="0"/>
              </a:rPr>
              <a:t>Soit à assurer la sécurité de la personne handicapée.</a:t>
            </a:r>
          </a:p>
          <a:p>
            <a:pPr lvl="1">
              <a:defRPr/>
            </a:pPr>
            <a:r>
              <a:rPr lang="fr-FR" altLang="fr-FR" sz="1800" dirty="0">
                <a:latin typeface="Arial" panose="020B0604020202020204" pitchFamily="34" charset="0"/>
              </a:rPr>
              <a:t>Soit à mettre en œuvre les moyens nécessaires  pour faciliter l’intervention des aidants.</a:t>
            </a:r>
          </a:p>
          <a:p>
            <a:pPr marL="457200" lvl="1" indent="0">
              <a:buNone/>
              <a:defRPr/>
            </a:pPr>
            <a:endParaRPr lang="fr-FR" altLang="fr-FR" sz="1800" dirty="0">
              <a:latin typeface="Arial" panose="020B0604020202020204" pitchFamily="34" charset="0"/>
            </a:endParaRPr>
          </a:p>
          <a:p>
            <a:pPr>
              <a:defRPr/>
            </a:pPr>
            <a:r>
              <a:rPr lang="fr-FR" altLang="fr-FR" sz="1800" b="0" dirty="0">
                <a:latin typeface="Arial" panose="020B0604020202020204" pitchFamily="34" charset="0"/>
              </a:rPr>
              <a:t>Les tarifs applicables à la prise en charge des aides techniques est défini par arrêté, le taux de prise en charge varie en fonction du type d’aide.</a:t>
            </a:r>
          </a:p>
          <a:p>
            <a:pPr marL="0" indent="0">
              <a:buNone/>
              <a:defRPr/>
            </a:pPr>
            <a:r>
              <a:rPr lang="fr-FR" altLang="fr-FR" sz="1800" b="0" dirty="0">
                <a:latin typeface="Arial" panose="020B0604020202020204" pitchFamily="34" charset="0"/>
              </a:rPr>
              <a:t>      Montant maximum attribuable :  13 200 euros pour 10 ans ou DSLD</a:t>
            </a:r>
          </a:p>
          <a:p>
            <a:pPr marL="457200" lvl="1" indent="0">
              <a:buNone/>
              <a:defRPr/>
            </a:pPr>
            <a:endParaRPr lang="fr-FR" altLang="fr-FR" b="0" dirty="0"/>
          </a:p>
        </p:txBody>
      </p:sp>
    </p:spTree>
    <p:extLst>
      <p:ext uri="{BB962C8B-B14F-4D97-AF65-F5344CB8AC3E}">
        <p14:creationId xmlns:p14="http://schemas.microsoft.com/office/powerpoint/2010/main" val="257087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51A7BE-EA0E-DCCC-B73C-60FEA1E8D419}"/>
              </a:ext>
            </a:extLst>
          </p:cNvPr>
          <p:cNvSpPr>
            <a:spLocks noGrp="1"/>
          </p:cNvSpPr>
          <p:nvPr>
            <p:ph type="title"/>
          </p:nvPr>
        </p:nvSpPr>
        <p:spPr/>
        <p:txBody>
          <a:bodyPr>
            <a:noAutofit/>
          </a:bodyPr>
          <a:lstStyle/>
          <a:p>
            <a:r>
              <a:rPr lang="fr-FR" sz="2400" dirty="0"/>
              <a:t>Elément 3 de la PCH: aménagement du logement, du véhicule, surcoûts liés aux transports</a:t>
            </a:r>
          </a:p>
        </p:txBody>
      </p:sp>
      <p:sp>
        <p:nvSpPr>
          <p:cNvPr id="3" name="Espace réservé du contenu 2">
            <a:extLst>
              <a:ext uri="{FF2B5EF4-FFF2-40B4-BE49-F238E27FC236}">
                <a16:creationId xmlns:a16="http://schemas.microsoft.com/office/drawing/2014/main" id="{6037751C-92D8-566D-3714-AD49BB790B6E}"/>
              </a:ext>
            </a:extLst>
          </p:cNvPr>
          <p:cNvSpPr>
            <a:spLocks noGrp="1"/>
          </p:cNvSpPr>
          <p:nvPr>
            <p:ph idx="1"/>
          </p:nvPr>
        </p:nvSpPr>
        <p:spPr/>
        <p:txBody>
          <a:bodyPr>
            <a:normAutofit/>
          </a:bodyPr>
          <a:lstStyle/>
          <a:p>
            <a:r>
              <a:rPr lang="fr-FR" sz="2000" dirty="0"/>
              <a:t>Aménagement du logement : article D.245-14 du CASF</a:t>
            </a:r>
          </a:p>
          <a:p>
            <a:pPr marL="0" indent="0">
              <a:buNone/>
            </a:pPr>
            <a:r>
              <a:rPr lang="fr-FR" sz="2000" b="0" dirty="0"/>
              <a:t>Montant maximum attribuable : 10 000 € - 10 ans</a:t>
            </a:r>
          </a:p>
          <a:p>
            <a:pPr marL="0" indent="0">
              <a:buNone/>
            </a:pPr>
            <a:endParaRPr lang="fr-FR" sz="2000" b="0" dirty="0"/>
          </a:p>
          <a:p>
            <a:r>
              <a:rPr lang="fr-FR" sz="2000" dirty="0"/>
              <a:t>Aménagement du véhicule : article D.245-18 du CASF</a:t>
            </a:r>
          </a:p>
          <a:p>
            <a:pPr marL="0" indent="0">
              <a:buNone/>
            </a:pPr>
            <a:r>
              <a:rPr lang="fr-FR" sz="2000" b="0" dirty="0"/>
              <a:t>Montant maximum attribuable : 10 000€ -10 ans</a:t>
            </a:r>
          </a:p>
          <a:p>
            <a:pPr marL="0" indent="0">
              <a:buNone/>
            </a:pPr>
            <a:endParaRPr lang="fr-FR" sz="2000" b="0" dirty="0"/>
          </a:p>
          <a:p>
            <a:r>
              <a:rPr lang="fr-FR" sz="2000" dirty="0"/>
              <a:t>Les surcoûts liés au transport article D.245-20 du CASF:</a:t>
            </a:r>
          </a:p>
          <a:p>
            <a:pPr marL="0" indent="0">
              <a:buNone/>
            </a:pPr>
            <a:r>
              <a:rPr lang="fr-FR" sz="2000" b="0" dirty="0"/>
              <a:t>Seuls sont pris en compte les surcoûts liés à des transports réguliers, fréquents ou correspondant à un départ annuel en congés.</a:t>
            </a:r>
          </a:p>
          <a:p>
            <a:pPr marL="0" indent="0">
              <a:buNone/>
            </a:pPr>
            <a:r>
              <a:rPr lang="fr-FR" sz="2000" b="0" dirty="0"/>
              <a:t>Les tarifs et plafonds varient en fonction du mode de transport et du type de trajet effectué.</a:t>
            </a:r>
          </a:p>
          <a:p>
            <a:pPr marL="0" indent="0">
              <a:buNone/>
            </a:pPr>
            <a:r>
              <a:rPr lang="fr-FR" sz="2000" b="0" dirty="0"/>
              <a:t>La PCH peut financer les surcoûts résultant du handicap de la personne</a:t>
            </a:r>
            <a:r>
              <a:rPr lang="fr-FR" sz="2000" dirty="0"/>
              <a:t>.</a:t>
            </a:r>
          </a:p>
          <a:p>
            <a:pPr marL="0" indent="0">
              <a:buNone/>
            </a:pPr>
            <a:r>
              <a:rPr lang="fr-FR" sz="2000" dirty="0"/>
              <a:t> </a:t>
            </a:r>
            <a:r>
              <a:rPr lang="fr-FR" sz="2000" b="0" dirty="0"/>
              <a:t>10 000€ ou déplafonnement à 24 000 euros – 10 ans</a:t>
            </a:r>
          </a:p>
          <a:p>
            <a:endParaRPr lang="fr-FR" dirty="0"/>
          </a:p>
        </p:txBody>
      </p:sp>
      <p:sp>
        <p:nvSpPr>
          <p:cNvPr id="4" name="Espace réservé du numéro de diapositive 3">
            <a:extLst>
              <a:ext uri="{FF2B5EF4-FFF2-40B4-BE49-F238E27FC236}">
                <a16:creationId xmlns:a16="http://schemas.microsoft.com/office/drawing/2014/main" id="{E9521D4E-0A2D-1D4C-5488-34FF9AE3C3FA}"/>
              </a:ext>
            </a:extLst>
          </p:cNvPr>
          <p:cNvSpPr>
            <a:spLocks noGrp="1"/>
          </p:cNvSpPr>
          <p:nvPr>
            <p:ph type="sldNum" sz="quarter" idx="12"/>
          </p:nvPr>
        </p:nvSpPr>
        <p:spPr/>
        <p:txBody>
          <a:bodyPr/>
          <a:lstStyle/>
          <a:p>
            <a:fld id="{C8100989-B75F-4602-84D8-19856CD6A586}" type="slidenum">
              <a:rPr lang="fr-FR" smtClean="0"/>
              <a:pPr/>
              <a:t>93</a:t>
            </a:fld>
            <a:endParaRPr lang="fr-FR" dirty="0"/>
          </a:p>
        </p:txBody>
      </p:sp>
    </p:spTree>
    <p:extLst>
      <p:ext uri="{BB962C8B-B14F-4D97-AF65-F5344CB8AC3E}">
        <p14:creationId xmlns:p14="http://schemas.microsoft.com/office/powerpoint/2010/main" val="15390211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dirty="0"/>
              <a:t>Élément 4 de la PCH : charges spécifiques, charges exceptionnelles</a:t>
            </a:r>
          </a:p>
        </p:txBody>
      </p:sp>
      <p:sp>
        <p:nvSpPr>
          <p:cNvPr id="3" name="Espace réservé du contenu 2"/>
          <p:cNvSpPr>
            <a:spLocks noGrp="1"/>
          </p:cNvSpPr>
          <p:nvPr>
            <p:ph idx="1"/>
          </p:nvPr>
        </p:nvSpPr>
        <p:spPr/>
        <p:txBody>
          <a:bodyPr>
            <a:normAutofit/>
          </a:bodyPr>
          <a:lstStyle/>
          <a:p>
            <a:r>
              <a:rPr lang="fr-FR" sz="1800" dirty="0"/>
              <a:t>Charges spécifiques</a:t>
            </a:r>
          </a:p>
          <a:p>
            <a:pPr marL="0" indent="0">
              <a:buNone/>
            </a:pPr>
            <a:r>
              <a:rPr lang="fr-FR" sz="1800" b="0" dirty="0"/>
              <a:t>Ce sont les dépenses permanentes et prévisibles liées au handicap et n’ouvrant pas droit à une prise en charge au titre d’un des autres éléments de la prestation de compensation</a:t>
            </a:r>
          </a:p>
          <a:p>
            <a:pPr marL="0" indent="0">
              <a:buNone/>
            </a:pPr>
            <a:r>
              <a:rPr lang="fr-FR" sz="1800" b="0" i="1" dirty="0"/>
              <a:t>Par exemple : réparations d’audioprothèses ou de fauteuil roulant, consommables (protections absorbantes ....)</a:t>
            </a:r>
          </a:p>
          <a:p>
            <a:pPr marL="0" indent="0">
              <a:buNone/>
            </a:pPr>
            <a:r>
              <a:rPr lang="fr-FR" sz="1800" b="0" dirty="0"/>
              <a:t>Montant maximum attribuable : 100€/mois  – 10 ans</a:t>
            </a:r>
          </a:p>
          <a:p>
            <a:pPr marL="0" indent="0">
              <a:buNone/>
            </a:pPr>
            <a:endParaRPr lang="fr-FR" sz="1800" b="0" dirty="0"/>
          </a:p>
          <a:p>
            <a:pPr marL="0" indent="0">
              <a:buNone/>
            </a:pPr>
            <a:endParaRPr lang="fr-FR" sz="1800" b="0" dirty="0"/>
          </a:p>
          <a:p>
            <a:r>
              <a:rPr lang="fr-FR" sz="1800" b="0" dirty="0"/>
              <a:t> </a:t>
            </a:r>
            <a:r>
              <a:rPr lang="fr-FR" sz="1800" dirty="0"/>
              <a:t>Charges exceptionnelles</a:t>
            </a:r>
          </a:p>
          <a:p>
            <a:pPr marL="0" indent="0">
              <a:buNone/>
            </a:pPr>
            <a:r>
              <a:rPr lang="fr-FR" sz="1800" b="0" dirty="0"/>
              <a:t> Dépenses ponctuelles liées au handicap et n’ouvrant pas droit à une prise en charge au titre d’un des autres éléments de la PCH.</a:t>
            </a:r>
          </a:p>
          <a:p>
            <a:pPr marL="0" indent="0">
              <a:buNone/>
            </a:pPr>
            <a:r>
              <a:rPr lang="fr-FR" sz="1800" b="0" dirty="0"/>
              <a:t>Montant maximum attribuable : 6 000€ - 10 ans</a:t>
            </a:r>
            <a:endParaRPr lang="fr-FR" sz="1800" dirty="0"/>
          </a:p>
        </p:txBody>
      </p:sp>
      <p:sp>
        <p:nvSpPr>
          <p:cNvPr id="5" name="Espace réservé du numéro de diapositive 4"/>
          <p:cNvSpPr>
            <a:spLocks noGrp="1"/>
          </p:cNvSpPr>
          <p:nvPr>
            <p:ph type="sldNum" sz="quarter" idx="12"/>
          </p:nvPr>
        </p:nvSpPr>
        <p:spPr/>
        <p:txBody>
          <a:bodyPr/>
          <a:lstStyle/>
          <a:p>
            <a:fld id="{C8100989-B75F-4602-84D8-19856CD6A586}" type="slidenum">
              <a:rPr lang="fr-FR" smtClean="0"/>
              <a:pPr/>
              <a:t>94</a:t>
            </a:fld>
            <a:endParaRPr lang="fr-FR" dirty="0"/>
          </a:p>
        </p:txBody>
      </p:sp>
    </p:spTree>
    <p:extLst>
      <p:ext uri="{BB962C8B-B14F-4D97-AF65-F5344CB8AC3E}">
        <p14:creationId xmlns:p14="http://schemas.microsoft.com/office/powerpoint/2010/main" val="335777686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6" name="Rectangle 4"/>
          <p:cNvSpPr>
            <a:spLocks noGrp="1" noChangeArrowheads="1"/>
          </p:cNvSpPr>
          <p:nvPr>
            <p:ph type="title"/>
          </p:nvPr>
        </p:nvSpPr>
        <p:spPr/>
        <p:txBody>
          <a:bodyPr>
            <a:normAutofit/>
          </a:bodyPr>
          <a:lstStyle/>
          <a:p>
            <a:r>
              <a:rPr lang="fr-FR" sz="2400" dirty="0"/>
              <a:t>Élément 5 de la PCH : Les aides animalières</a:t>
            </a:r>
          </a:p>
        </p:txBody>
      </p:sp>
      <p:sp>
        <p:nvSpPr>
          <p:cNvPr id="724997" name="Rectangle 5"/>
          <p:cNvSpPr>
            <a:spLocks noGrp="1" noChangeArrowheads="1"/>
          </p:cNvSpPr>
          <p:nvPr>
            <p:ph type="body" idx="1"/>
          </p:nvPr>
        </p:nvSpPr>
        <p:spPr/>
        <p:txBody>
          <a:bodyPr>
            <a:normAutofit/>
          </a:bodyPr>
          <a:lstStyle/>
          <a:p>
            <a:pPr marL="0" indent="0">
              <a:buNone/>
            </a:pPr>
            <a:r>
              <a:rPr lang="fr-FR" altLang="fr-FR" sz="1800" b="0" dirty="0"/>
              <a:t>Le recours à une aide animalière ( chien guide d’aveugle ou chien d’assistance) doit concourir à maintenir ou à améliorer l’autonomie de la personne dans la vie quotidienne</a:t>
            </a:r>
          </a:p>
          <a:p>
            <a:pPr marL="0" indent="0">
              <a:buNone/>
            </a:pPr>
            <a:endParaRPr lang="fr-FR" altLang="fr-FR" sz="1800" b="0" dirty="0"/>
          </a:p>
          <a:p>
            <a:pPr marL="0" indent="0">
              <a:buNone/>
            </a:pPr>
            <a:endParaRPr lang="fr-FR" altLang="fr-FR" sz="1800" b="0" dirty="0"/>
          </a:p>
          <a:p>
            <a:r>
              <a:rPr lang="fr-FR" sz="1800" b="0" dirty="0"/>
              <a:t>Le montant de l’aide est destiné à l'acquisition et à l'entretien d'un animal (le chien doit avoir été éduqué dans un centre labellisé)</a:t>
            </a:r>
          </a:p>
          <a:p>
            <a:endParaRPr lang="fr-FR" sz="1800" b="0" dirty="0"/>
          </a:p>
          <a:p>
            <a:pPr marL="0" indent="0">
              <a:buNone/>
            </a:pPr>
            <a:r>
              <a:rPr lang="fr-FR" sz="1800" b="0" dirty="0"/>
              <a:t>Montant maximum attribuable : 6 000 € sur une période de 10 ans</a:t>
            </a:r>
          </a:p>
          <a:p>
            <a:pPr>
              <a:buFontTx/>
              <a:buNone/>
            </a:pPr>
            <a:endParaRPr lang="fr-FR" sz="1800" b="0" dirty="0"/>
          </a:p>
          <a:p>
            <a:pPr>
              <a:buFontTx/>
              <a:buNone/>
            </a:pPr>
            <a:endParaRPr lang="fr-FR" sz="2400" dirty="0"/>
          </a:p>
        </p:txBody>
      </p:sp>
      <p:sp>
        <p:nvSpPr>
          <p:cNvPr id="2" name="Espace réservé du numéro de diapositive 1"/>
          <p:cNvSpPr>
            <a:spLocks noGrp="1"/>
          </p:cNvSpPr>
          <p:nvPr>
            <p:ph type="sldNum" sz="quarter" idx="12"/>
          </p:nvPr>
        </p:nvSpPr>
        <p:spPr/>
        <p:txBody>
          <a:bodyPr/>
          <a:lstStyle/>
          <a:p>
            <a:fld id="{C8100989-B75F-4602-84D8-19856CD6A586}" type="slidenum">
              <a:rPr lang="fr-FR" smtClean="0"/>
              <a:pPr/>
              <a:t>95</a:t>
            </a:fld>
            <a:endParaRPr lang="fr-FR" dirty="0"/>
          </a:p>
        </p:txBody>
      </p:sp>
    </p:spTree>
    <p:extLst>
      <p:ext uri="{BB962C8B-B14F-4D97-AF65-F5344CB8AC3E}">
        <p14:creationId xmlns:p14="http://schemas.microsoft.com/office/powerpoint/2010/main" val="126680071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499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499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2499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a:t>La PCH en établissement : principe</a:t>
            </a:r>
          </a:p>
        </p:txBody>
      </p:sp>
      <p:sp>
        <p:nvSpPr>
          <p:cNvPr id="3" name="Espace réservé du contenu 2"/>
          <p:cNvSpPr>
            <a:spLocks noGrp="1"/>
          </p:cNvSpPr>
          <p:nvPr>
            <p:ph idx="1"/>
          </p:nvPr>
        </p:nvSpPr>
        <p:spPr>
          <a:xfrm>
            <a:off x="457200" y="1124745"/>
            <a:ext cx="8229600" cy="5112568"/>
          </a:xfrm>
        </p:spPr>
        <p:txBody>
          <a:bodyPr/>
          <a:lstStyle/>
          <a:p>
            <a:pPr marL="0" indent="0">
              <a:buNone/>
            </a:pPr>
            <a:endParaRPr lang="fr-FR" dirty="0"/>
          </a:p>
          <a:p>
            <a:r>
              <a:rPr lang="fr-FR" sz="1800" b="0" dirty="0"/>
              <a:t>Des dispositions spécifiques ont été adoptées par décret pour les personnes handicapées hébergées ou accompagnées dans un établissement social ou médico-social ou hospitalisées dans un établissement de santé.</a:t>
            </a:r>
          </a:p>
          <a:p>
            <a:pPr marL="0" indent="0">
              <a:buNone/>
            </a:pPr>
            <a:endParaRPr lang="fr-FR" sz="1800" b="0" dirty="0"/>
          </a:p>
          <a:p>
            <a:pPr marL="0" indent="0">
              <a:buNone/>
            </a:pPr>
            <a:endParaRPr lang="fr-FR" sz="1800" b="0" dirty="0"/>
          </a:p>
          <a:p>
            <a:r>
              <a:rPr lang="fr-FR" sz="1800" b="0" dirty="0"/>
              <a:t>Le principe : tout ce qui est prévu pour les personnes à domicile s’applique aux personnes en établissement, sauf disposition contraire dans le décret (codifié dans le CASF)</a:t>
            </a:r>
          </a:p>
          <a:p>
            <a:pPr marL="0" indent="0">
              <a:buNone/>
            </a:pPr>
            <a:endParaRPr lang="fr-FR" sz="1800" b="0" dirty="0"/>
          </a:p>
          <a:p>
            <a:pPr marL="0" indent="0">
              <a:buNone/>
            </a:pPr>
            <a:r>
              <a:rPr lang="fr-FR" sz="1800" b="0" dirty="0"/>
              <a:t>sauf pour l’aménagement du logement, il n’existe pas d’obligation de passer un nombre de jours minimum à domicile pour bénéficier de la PCH</a:t>
            </a:r>
          </a:p>
        </p:txBody>
      </p:sp>
      <p:sp>
        <p:nvSpPr>
          <p:cNvPr id="5" name="Espace réservé du numéro de diapositive 4"/>
          <p:cNvSpPr>
            <a:spLocks noGrp="1"/>
          </p:cNvSpPr>
          <p:nvPr>
            <p:ph type="sldNum" sz="quarter" idx="12"/>
          </p:nvPr>
        </p:nvSpPr>
        <p:spPr/>
        <p:txBody>
          <a:bodyPr/>
          <a:lstStyle/>
          <a:p>
            <a:fld id="{C8100989-B75F-4602-84D8-19856CD6A586}" type="slidenum">
              <a:rPr lang="fr-FR" smtClean="0"/>
              <a:pPr/>
              <a:t>96</a:t>
            </a:fld>
            <a:endParaRPr lang="fr-FR" dirty="0"/>
          </a:p>
        </p:txBody>
      </p:sp>
    </p:spTree>
    <p:extLst>
      <p:ext uri="{BB962C8B-B14F-4D97-AF65-F5344CB8AC3E}">
        <p14:creationId xmlns:p14="http://schemas.microsoft.com/office/powerpoint/2010/main" val="361440323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Le formulaire de demande MDPH : en vidéo</a:t>
            </a:r>
          </a:p>
        </p:txBody>
      </p:sp>
      <p:pic>
        <p:nvPicPr>
          <p:cNvPr id="5" name="Picture 3">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 t="627" r="2499" b="8654"/>
          <a:stretch/>
        </p:blipFill>
        <p:spPr bwMode="auto">
          <a:xfrm>
            <a:off x="96253" y="1155032"/>
            <a:ext cx="8946065" cy="4813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ZoneTexte 3"/>
          <p:cNvSpPr txBox="1"/>
          <p:nvPr/>
        </p:nvSpPr>
        <p:spPr>
          <a:xfrm>
            <a:off x="542260" y="6050441"/>
            <a:ext cx="8355677" cy="646331"/>
          </a:xfrm>
          <a:prstGeom prst="rect">
            <a:avLst/>
          </a:prstGeom>
          <a:noFill/>
        </p:spPr>
        <p:txBody>
          <a:bodyPr wrap="square" rtlCol="0">
            <a:spAutoFit/>
          </a:bodyPr>
          <a:lstStyle/>
          <a:p>
            <a:r>
              <a:rPr lang="fr-FR" dirty="0">
                <a:hlinkClick r:id="rId4"/>
              </a:rPr>
              <a:t>http://www.cnsa.fr/sites/default/files/le_nouveau_formulaire_de_demande_mdph_octobre_2017.mp4</a:t>
            </a:r>
            <a:r>
              <a:rPr lang="fr-FR" dirty="0"/>
              <a:t> </a:t>
            </a:r>
          </a:p>
        </p:txBody>
      </p:sp>
      <p:pic>
        <p:nvPicPr>
          <p:cNvPr id="3" name="Image 2"/>
          <p:cNvPicPr>
            <a:picLocks noChangeAspect="1"/>
          </p:cNvPicPr>
          <p:nvPr/>
        </p:nvPicPr>
        <p:blipFill>
          <a:blip r:embed="rId5"/>
          <a:stretch>
            <a:fillRect/>
          </a:stretch>
        </p:blipFill>
        <p:spPr>
          <a:xfrm>
            <a:off x="0" y="-154106"/>
            <a:ext cx="9144000" cy="6858000"/>
          </a:xfrm>
          <a:prstGeom prst="rect">
            <a:avLst/>
          </a:prstGeom>
        </p:spPr>
      </p:pic>
    </p:spTree>
    <p:extLst>
      <p:ext uri="{BB962C8B-B14F-4D97-AF65-F5344CB8AC3E}">
        <p14:creationId xmlns:p14="http://schemas.microsoft.com/office/powerpoint/2010/main" val="37353561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2" name="Rectangle 4"/>
          <p:cNvSpPr>
            <a:spLocks noGrp="1" noChangeArrowheads="1"/>
          </p:cNvSpPr>
          <p:nvPr>
            <p:ph type="title"/>
          </p:nvPr>
        </p:nvSpPr>
        <p:spPr/>
        <p:txBody>
          <a:bodyPr>
            <a:normAutofit/>
          </a:bodyPr>
          <a:lstStyle/>
          <a:p>
            <a:r>
              <a:rPr lang="fr-FR" sz="2400" dirty="0"/>
              <a:t>Les forfaits</a:t>
            </a:r>
          </a:p>
        </p:txBody>
      </p:sp>
      <p:sp>
        <p:nvSpPr>
          <p:cNvPr id="2" name="Espace réservé du numéro de diapositive 1"/>
          <p:cNvSpPr>
            <a:spLocks noGrp="1"/>
          </p:cNvSpPr>
          <p:nvPr>
            <p:ph type="sldNum" sz="quarter" idx="12"/>
          </p:nvPr>
        </p:nvSpPr>
        <p:spPr/>
        <p:txBody>
          <a:bodyPr/>
          <a:lstStyle/>
          <a:p>
            <a:fld id="{C8100989-B75F-4602-84D8-19856CD6A586}" type="slidenum">
              <a:rPr lang="fr-FR" smtClean="0"/>
              <a:pPr/>
              <a:t>98</a:t>
            </a:fld>
            <a:endParaRPr lang="fr-FR" dirty="0"/>
          </a:p>
        </p:txBody>
      </p:sp>
      <p:sp>
        <p:nvSpPr>
          <p:cNvPr id="5" name="Rectangle 3"/>
          <p:cNvSpPr txBox="1">
            <a:spLocks noChangeArrowheads="1"/>
          </p:cNvSpPr>
          <p:nvPr/>
        </p:nvSpPr>
        <p:spPr>
          <a:xfrm>
            <a:off x="381000" y="980728"/>
            <a:ext cx="8382000" cy="5400601"/>
          </a:xfrm>
          <a:prstGeom prst="rect">
            <a:avLst/>
          </a:prstGeom>
          <a:solidFill>
            <a:schemeClr val="bg2">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Clr>
                <a:srgbClr val="0070C0"/>
              </a:buClr>
              <a:buFont typeface="Wingdings" pitchFamily="2" charset="2"/>
              <a:buChar char="§"/>
              <a:defRPr sz="2200" b="1" kern="1200">
                <a:solidFill>
                  <a:schemeClr val="tx1"/>
                </a:solidFill>
                <a:latin typeface="Arial Narrow" pitchFamily="34" charset="0"/>
                <a:ea typeface="+mn-ea"/>
                <a:cs typeface="+mn-cs"/>
              </a:defRPr>
            </a:lvl1pPr>
            <a:lvl2pPr marL="742950" indent="-285750" algn="l" defTabSz="914400" rtl="0" eaLnBrk="1" latinLnBrk="0" hangingPunct="1">
              <a:spcBef>
                <a:spcPct val="20000"/>
              </a:spcBef>
              <a:buClr>
                <a:srgbClr val="0070C0"/>
              </a:buClr>
              <a:buFont typeface="Arial" pitchFamily="34" charset="0"/>
              <a:buChar char="–"/>
              <a:defRPr sz="1900" kern="1200">
                <a:solidFill>
                  <a:schemeClr val="tx1"/>
                </a:solidFill>
                <a:latin typeface="Arial Narrow" pitchFamily="34" charset="0"/>
                <a:ea typeface="+mn-ea"/>
                <a:cs typeface="+mn-cs"/>
              </a:defRPr>
            </a:lvl2pPr>
            <a:lvl3pPr marL="1143000" indent="-228600" algn="l" defTabSz="914400" rtl="0" eaLnBrk="1" latinLnBrk="0" hangingPunct="1">
              <a:spcBef>
                <a:spcPct val="20000"/>
              </a:spcBef>
              <a:buClr>
                <a:srgbClr val="0070C0"/>
              </a:buClr>
              <a:buFont typeface="Wingdings" pitchFamily="2" charset="2"/>
              <a:buChar char="§"/>
              <a:defRPr sz="1700" kern="1200">
                <a:solidFill>
                  <a:schemeClr val="tx1"/>
                </a:solidFill>
                <a:latin typeface="Arial Narrow" pitchFamily="34" charset="0"/>
                <a:ea typeface="+mn-ea"/>
                <a:cs typeface="+mn-cs"/>
              </a:defRPr>
            </a:lvl3pPr>
            <a:lvl4pPr marL="1600200" indent="-228600" algn="l" defTabSz="914400" rtl="0" eaLnBrk="1" latinLnBrk="0" hangingPunct="1">
              <a:spcBef>
                <a:spcPct val="20000"/>
              </a:spcBef>
              <a:buClr>
                <a:srgbClr val="0070C0"/>
              </a:buClr>
              <a:buFont typeface="Arial" pitchFamily="34" charset="0"/>
              <a:buChar char="–"/>
              <a:defRPr sz="1600" kern="1200">
                <a:solidFill>
                  <a:schemeClr val="tx1"/>
                </a:solidFill>
                <a:latin typeface="Arial Narrow" pitchFamily="34" charset="0"/>
                <a:ea typeface="+mn-ea"/>
                <a:cs typeface="+mn-cs"/>
              </a:defRPr>
            </a:lvl4pPr>
            <a:lvl5pPr marL="2057400" indent="-228600" algn="l" defTabSz="914400" rtl="0" eaLnBrk="1" latinLnBrk="0" hangingPunct="1">
              <a:spcBef>
                <a:spcPct val="20000"/>
              </a:spcBef>
              <a:buClr>
                <a:srgbClr val="0070C0"/>
              </a:buClr>
              <a:buFont typeface="Wingdings" pitchFamily="2" charset="2"/>
              <a:buChar char="§"/>
              <a:defRPr sz="16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fr-FR" altLang="fr-FR" sz="1600" dirty="0">
                <a:latin typeface="Arial" panose="020B0604020202020204" pitchFamily="34" charset="0"/>
                <a:sym typeface="Webdings" panose="05030102010509060703" pitchFamily="18" charset="2"/>
              </a:rPr>
              <a:t>LE FORFAIT CECITE : </a:t>
            </a:r>
          </a:p>
          <a:p>
            <a:pPr>
              <a:buFontTx/>
              <a:buNone/>
              <a:defRPr/>
            </a:pPr>
            <a:r>
              <a:rPr lang="fr-FR" altLang="fr-FR" sz="1600" dirty="0">
                <a:latin typeface="Arial" panose="020B0604020202020204" pitchFamily="34" charset="0"/>
                <a:sym typeface="Webdings" panose="05030102010509060703" pitchFamily="18" charset="2"/>
              </a:rPr>
              <a:t>	</a:t>
            </a:r>
            <a:r>
              <a:rPr lang="fr-FR" altLang="fr-FR" sz="1600" b="0" dirty="0">
                <a:latin typeface="Arial" panose="020B0604020202020204" pitchFamily="34" charset="0"/>
                <a:sym typeface="Webdings" panose="05030102010509060703" pitchFamily="18" charset="2"/>
              </a:rPr>
              <a:t>Ce forfait s’adresse aux personnes</a:t>
            </a:r>
            <a:r>
              <a:rPr lang="fr-FR" altLang="fr-FR" sz="1600" b="0" dirty="0">
                <a:latin typeface="Arial" panose="020B0604020202020204" pitchFamily="34" charset="0"/>
              </a:rPr>
              <a:t> atteintes de cécité  dont la vision centrale est nulle ou inférieure à 1/20 de la vision normale.</a:t>
            </a:r>
          </a:p>
          <a:p>
            <a:pPr>
              <a:buFontTx/>
              <a:buNone/>
              <a:defRPr/>
            </a:pPr>
            <a:r>
              <a:rPr lang="fr-FR" altLang="fr-FR" sz="1600" b="0" i="1" dirty="0">
                <a:latin typeface="Arial" panose="020B0604020202020204" pitchFamily="34" charset="0"/>
              </a:rPr>
              <a:t> </a:t>
            </a:r>
            <a:r>
              <a:rPr lang="fr-FR" altLang="fr-FR" sz="1600" b="0" dirty="0">
                <a:latin typeface="Arial" panose="020B0604020202020204" pitchFamily="34" charset="0"/>
              </a:rPr>
              <a:t>	Son montant est égal à 50 heures par mois (sur la base du tarif égal à 130% du salaire horaire brut d’un(e) assistant(e) de vie) A soit 780,65  €/mois au 01/02/2024.</a:t>
            </a:r>
          </a:p>
          <a:p>
            <a:pPr>
              <a:buFontTx/>
              <a:buNone/>
              <a:defRPr/>
            </a:pPr>
            <a:endParaRPr lang="fr-FR" altLang="fr-FR" sz="1600" b="0" dirty="0">
              <a:latin typeface="Arial" panose="020B0604020202020204" pitchFamily="34" charset="0"/>
            </a:endParaRPr>
          </a:p>
          <a:p>
            <a:pPr>
              <a:defRPr/>
            </a:pPr>
            <a:r>
              <a:rPr lang="fr-FR" altLang="fr-FR" sz="1600" dirty="0">
                <a:latin typeface="Arial" panose="020B0604020202020204" pitchFamily="34" charset="0"/>
              </a:rPr>
              <a:t>LE FORFAIT SURDITE</a:t>
            </a:r>
          </a:p>
          <a:p>
            <a:pPr>
              <a:buFontTx/>
              <a:buNone/>
              <a:defRPr/>
            </a:pPr>
            <a:r>
              <a:rPr lang="fr-FR" altLang="fr-FR" sz="1600" dirty="0">
                <a:latin typeface="Arial" panose="020B0604020202020204" pitchFamily="34" charset="0"/>
                <a:sym typeface="Symbol" panose="05050102010706020507" pitchFamily="18" charset="2"/>
              </a:rPr>
              <a:t>    </a:t>
            </a:r>
            <a:r>
              <a:rPr lang="fr-FR" altLang="fr-FR" sz="1600" dirty="0">
                <a:latin typeface="Arial" panose="020B0604020202020204" pitchFamily="34" charset="0"/>
                <a:sym typeface="Monotype Sorts" pitchFamily="2" charset="2"/>
              </a:rPr>
              <a:t> </a:t>
            </a:r>
            <a:r>
              <a:rPr lang="fr-FR" altLang="fr-FR" sz="1600" b="0" dirty="0">
                <a:latin typeface="Arial" panose="020B0604020202020204" pitchFamily="34" charset="0"/>
                <a:sym typeface="Monotype Sorts" pitchFamily="2" charset="2"/>
              </a:rPr>
              <a:t>Ce forfait concerne l</a:t>
            </a:r>
            <a:r>
              <a:rPr lang="fr-FR" altLang="fr-FR" sz="1600" b="0" dirty="0">
                <a:latin typeface="Arial" panose="020B0604020202020204" pitchFamily="34" charset="0"/>
                <a:sym typeface="Symbol" panose="05050102010706020507" pitchFamily="18" charset="2"/>
              </a:rPr>
              <a:t>es personnes atteintes de surdité sévère (perte auditive moyenne supérieure à 70 dB) et qui recourent au dispositif de communication adapté nécessitant une aide humaine.	</a:t>
            </a:r>
          </a:p>
          <a:p>
            <a:pPr>
              <a:buFontTx/>
              <a:buNone/>
              <a:defRPr/>
            </a:pPr>
            <a:r>
              <a:rPr lang="fr-FR" altLang="fr-FR" sz="1600" b="0" i="1" dirty="0">
                <a:latin typeface="Arial" panose="020B0604020202020204" pitchFamily="34" charset="0"/>
                <a:sym typeface="Symbol" panose="05050102010706020507" pitchFamily="18" charset="2"/>
              </a:rPr>
              <a:t>     </a:t>
            </a:r>
            <a:r>
              <a:rPr lang="fr-FR" altLang="fr-FR" sz="1600" b="0" dirty="0">
                <a:latin typeface="Arial" panose="020B0604020202020204" pitchFamily="34" charset="0"/>
                <a:sym typeface="Symbol" panose="05050102010706020507" pitchFamily="18" charset="2"/>
              </a:rPr>
              <a:t>Son montant est égal à 30 heures par mois </a:t>
            </a:r>
            <a:r>
              <a:rPr lang="fr-FR" altLang="fr-FR" sz="1600" b="0" dirty="0">
                <a:latin typeface="Arial" panose="020B0604020202020204" pitchFamily="34" charset="0"/>
              </a:rPr>
              <a:t>(sur la base du tarif égal à 130% du salaire horaire brut d’un(e) assistant(e) de vie) A  </a:t>
            </a:r>
            <a:r>
              <a:rPr lang="fr-FR" altLang="fr-FR" sz="1600" b="0" dirty="0">
                <a:latin typeface="Arial" panose="020B0604020202020204" pitchFamily="34" charset="0"/>
                <a:sym typeface="Symbol" panose="05050102010706020507" pitchFamily="18" charset="2"/>
              </a:rPr>
              <a:t>soit 468,39 € / mois au 1/02/2024.</a:t>
            </a:r>
          </a:p>
          <a:p>
            <a:pPr>
              <a:buFontTx/>
              <a:buNone/>
              <a:defRPr/>
            </a:pPr>
            <a:endParaRPr lang="fr-FR" altLang="fr-FR" sz="1600" b="0" dirty="0">
              <a:latin typeface="Arial" panose="020B0604020202020204" pitchFamily="34" charset="0"/>
              <a:sym typeface="Symbol" panose="05050102010706020507" pitchFamily="18" charset="2"/>
            </a:endParaRPr>
          </a:p>
          <a:p>
            <a:pPr>
              <a:defRPr/>
            </a:pPr>
            <a:r>
              <a:rPr lang="fr-FR" altLang="fr-FR" sz="1600" dirty="0">
                <a:latin typeface="Arial" panose="020B0604020202020204" pitchFamily="34" charset="0"/>
                <a:sym typeface="Symbol" panose="05050102010706020507" pitchFamily="18" charset="2"/>
              </a:rPr>
              <a:t>LE FORFAIT SURDICECITE</a:t>
            </a:r>
          </a:p>
          <a:p>
            <a:pPr marL="0" indent="0">
              <a:buNone/>
              <a:defRPr/>
            </a:pPr>
            <a:r>
              <a:rPr lang="fr-FR" altLang="fr-FR" sz="1600" b="0" dirty="0">
                <a:latin typeface="Arial" panose="020B0604020202020204" pitchFamily="34" charset="0"/>
                <a:sym typeface="Symbol" panose="05050102010706020507" pitchFamily="18" charset="2"/>
              </a:rPr>
              <a:t>Créé par le décret du 19 avril 2022 pour les personnes </a:t>
            </a:r>
            <a:r>
              <a:rPr lang="fr-FR" altLang="fr-FR" sz="1600" b="0" dirty="0" err="1">
                <a:latin typeface="Arial" panose="020B0604020202020204" pitchFamily="34" charset="0"/>
                <a:sym typeface="Symbol" panose="05050102010706020507" pitchFamily="18" charset="2"/>
              </a:rPr>
              <a:t>sourdaveugles</a:t>
            </a:r>
            <a:r>
              <a:rPr lang="fr-FR" altLang="fr-FR" sz="1600" b="0" dirty="0">
                <a:latin typeface="Arial" panose="020B0604020202020204" pitchFamily="34" charset="0"/>
                <a:sym typeface="Symbol" panose="05050102010706020507" pitchFamily="18" charset="2"/>
              </a:rPr>
              <a:t>.</a:t>
            </a:r>
          </a:p>
          <a:p>
            <a:pPr marL="0" indent="0">
              <a:buNone/>
              <a:defRPr/>
            </a:pPr>
            <a:r>
              <a:rPr lang="fr-FR" altLang="fr-FR" sz="1600" b="0" dirty="0">
                <a:latin typeface="Arial" panose="020B0604020202020204" pitchFamily="34" charset="0"/>
                <a:sym typeface="Symbol" panose="05050102010706020507" pitchFamily="18" charset="2"/>
              </a:rPr>
              <a:t>30, 50 ou 80 heures sur la base du tarif mentionné ci-dessus,  </a:t>
            </a:r>
          </a:p>
          <a:p>
            <a:pPr marL="0" indent="0">
              <a:buNone/>
              <a:defRPr/>
            </a:pPr>
            <a:r>
              <a:rPr lang="fr-FR" altLang="fr-FR" sz="1600" b="0" dirty="0">
                <a:latin typeface="Arial" panose="020B0604020202020204" pitchFamily="34" charset="0"/>
                <a:sym typeface="Symbol" panose="05050102010706020507" pitchFamily="18" charset="2"/>
              </a:rPr>
              <a:t>Soit 468,39, ou 780,65, ou 1 249,04 € au 01/02/2024.</a:t>
            </a:r>
          </a:p>
          <a:p>
            <a:pPr>
              <a:buFontTx/>
              <a:buNone/>
              <a:defRPr/>
            </a:pPr>
            <a:endParaRPr lang="fr-FR" altLang="fr-FR" sz="1600" dirty="0">
              <a:latin typeface="Arial" panose="020B0604020202020204" pitchFamily="34" charset="0"/>
            </a:endParaRPr>
          </a:p>
          <a:p>
            <a:pPr>
              <a:buFontTx/>
              <a:buNone/>
              <a:defRPr/>
            </a:pPr>
            <a:r>
              <a:rPr lang="fr-FR" altLang="fr-FR" sz="1600" dirty="0">
                <a:latin typeface="Arial" panose="020B0604020202020204" pitchFamily="34" charset="0"/>
              </a:rPr>
              <a:t>Il n’y a pas de contrôle d’effectivité des dépenses sur les forfaits</a:t>
            </a:r>
          </a:p>
        </p:txBody>
      </p:sp>
      <p:sp>
        <p:nvSpPr>
          <p:cNvPr id="3" name="Espace réservé de la date 2"/>
          <p:cNvSpPr>
            <a:spLocks noGrp="1"/>
          </p:cNvSpPr>
          <p:nvPr>
            <p:ph type="dt" sz="half" idx="10"/>
          </p:nvPr>
        </p:nvSpPr>
        <p:spPr/>
        <p:txBody>
          <a:bodyPr/>
          <a:lstStyle/>
          <a:p>
            <a:r>
              <a:rPr lang="fr-FR"/>
              <a:t>2021</a:t>
            </a:r>
            <a:endParaRPr lang="fr-FR" dirty="0"/>
          </a:p>
        </p:txBody>
      </p:sp>
    </p:spTree>
    <p:extLst>
      <p:ext uri="{BB962C8B-B14F-4D97-AF65-F5344CB8AC3E}">
        <p14:creationId xmlns:p14="http://schemas.microsoft.com/office/powerpoint/2010/main" val="102628931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Transmission des informations dans le dossier de demande à la MDPH</a:t>
            </a:r>
          </a:p>
        </p:txBody>
      </p:sp>
      <p:sp>
        <p:nvSpPr>
          <p:cNvPr id="3" name="Espace réservé du contenu 2"/>
          <p:cNvSpPr>
            <a:spLocks noGrp="1"/>
          </p:cNvSpPr>
          <p:nvPr>
            <p:ph idx="1"/>
          </p:nvPr>
        </p:nvSpPr>
        <p:spPr/>
        <p:txBody>
          <a:bodyPr/>
          <a:lstStyle/>
          <a:p>
            <a:pPr marL="0" indent="0">
              <a:buNone/>
            </a:pPr>
            <a:r>
              <a:rPr lang="fr-FR" dirty="0"/>
              <a:t>Qui peut apporter des informations et comment ?</a:t>
            </a:r>
          </a:p>
        </p:txBody>
      </p:sp>
      <p:sp>
        <p:nvSpPr>
          <p:cNvPr id="5" name="Espace réservé du numéro de diapositive 4"/>
          <p:cNvSpPr>
            <a:spLocks noGrp="1"/>
          </p:cNvSpPr>
          <p:nvPr>
            <p:ph type="sldNum" sz="quarter" idx="12"/>
          </p:nvPr>
        </p:nvSpPr>
        <p:spPr/>
        <p:txBody>
          <a:bodyPr/>
          <a:lstStyle/>
          <a:p>
            <a:fld id="{C8100989-B75F-4602-84D8-19856CD6A586}" type="slidenum">
              <a:rPr lang="fr-FR" smtClean="0"/>
              <a:pPr/>
              <a:t>99</a:t>
            </a:fld>
            <a:endParaRPr lang="fr-FR" dirty="0"/>
          </a:p>
        </p:txBody>
      </p:sp>
      <p:sp>
        <p:nvSpPr>
          <p:cNvPr id="6" name="Rectangle 5"/>
          <p:cNvSpPr/>
          <p:nvPr/>
        </p:nvSpPr>
        <p:spPr>
          <a:xfrm>
            <a:off x="1331640" y="1844824"/>
            <a:ext cx="6408712" cy="5078313"/>
          </a:xfrm>
          <a:prstGeom prst="rect">
            <a:avLst/>
          </a:prstGeom>
        </p:spPr>
        <p:txBody>
          <a:bodyPr wrap="square">
            <a:spAutoFit/>
          </a:bodyPr>
          <a:lstStyle/>
          <a:p>
            <a:pPr marL="285750" indent="-285750">
              <a:buClr>
                <a:srgbClr val="5AAB45"/>
              </a:buClr>
              <a:buFont typeface="Arial" panose="020B0604020202020204" pitchFamily="34" charset="0"/>
              <a:buChar char="•"/>
            </a:pPr>
            <a:r>
              <a:rPr lang="fr-FR" dirty="0"/>
              <a:t>L’évaluation des situations nécessite la mobilisation de tous les acteurs et les échanges d’information se font avec :</a:t>
            </a:r>
          </a:p>
          <a:p>
            <a:pPr marL="722313" indent="-277813">
              <a:buClr>
                <a:srgbClr val="5AAB45"/>
              </a:buClr>
              <a:buFont typeface="Wingdings" panose="05000000000000000000" pitchFamily="2" charset="2"/>
              <a:buChar char="ü"/>
            </a:pPr>
            <a:r>
              <a:rPr lang="fr-FR" dirty="0"/>
              <a:t>la personne elle-même,</a:t>
            </a:r>
          </a:p>
          <a:p>
            <a:pPr marL="722313" indent="-277813">
              <a:buClr>
                <a:srgbClr val="5AAB45"/>
              </a:buClr>
              <a:buFont typeface="Wingdings" panose="05000000000000000000" pitchFamily="2" charset="2"/>
              <a:buChar char="ü"/>
            </a:pPr>
            <a:r>
              <a:rPr lang="fr-FR" dirty="0"/>
              <a:t>son entourage familial et/ou amical,</a:t>
            </a:r>
          </a:p>
          <a:p>
            <a:pPr marL="722313" indent="-277813">
              <a:buClr>
                <a:srgbClr val="5AAB45"/>
              </a:buClr>
              <a:buFont typeface="Wingdings" panose="05000000000000000000" pitchFamily="2" charset="2"/>
              <a:buChar char="ü"/>
            </a:pPr>
            <a:r>
              <a:rPr lang="fr-FR" dirty="0"/>
              <a:t>son entourage professionnel (sanitaire, social, médico-social, scolaire et/ou professionnel).</a:t>
            </a:r>
          </a:p>
          <a:p>
            <a:pPr marL="265113" indent="-265113">
              <a:buClr>
                <a:srgbClr val="5AAB45"/>
              </a:buClr>
              <a:buFont typeface="Arial" panose="020B0604020202020204" pitchFamily="34" charset="0"/>
              <a:buChar char="•"/>
            </a:pPr>
            <a:r>
              <a:rPr lang="fr-FR" dirty="0"/>
              <a:t>Transmission via des outils très divers :</a:t>
            </a:r>
          </a:p>
          <a:p>
            <a:pPr marL="722313" indent="-277813">
              <a:buClr>
                <a:srgbClr val="5AAB45"/>
              </a:buClr>
              <a:buFont typeface="Wingdings" panose="05000000000000000000" pitchFamily="2" charset="2"/>
              <a:buChar char="ü"/>
            </a:pPr>
            <a:r>
              <a:rPr lang="fr-FR" dirty="0"/>
              <a:t>réglementaires </a:t>
            </a:r>
          </a:p>
          <a:p>
            <a:pPr marL="1187450" lvl="1" indent="-285750">
              <a:buClr>
                <a:srgbClr val="5AAB45"/>
              </a:buClr>
              <a:buFont typeface="Arial" panose="020B0604020202020204" pitchFamily="34" charset="0"/>
              <a:buChar char="•"/>
            </a:pPr>
            <a:r>
              <a:rPr lang="fr-FR" dirty="0"/>
              <a:t>Formulaire de demande et Certificat médical CERFA </a:t>
            </a:r>
          </a:p>
          <a:p>
            <a:pPr marL="722313" indent="-277813">
              <a:buClr>
                <a:srgbClr val="5AAB45"/>
              </a:buClr>
              <a:buFont typeface="Wingdings" panose="05000000000000000000" pitchFamily="2" charset="2"/>
              <a:buChar char="ü"/>
            </a:pPr>
            <a:r>
              <a:rPr lang="fr-FR" dirty="0"/>
              <a:t>formalisés ou non,</a:t>
            </a:r>
          </a:p>
          <a:p>
            <a:pPr marL="1187450" lvl="1" indent="-285750">
              <a:buClr>
                <a:srgbClr val="5AAB45"/>
              </a:buClr>
              <a:buFont typeface="Arial" panose="020B0604020202020204" pitchFamily="34" charset="0"/>
              <a:buChar char="•"/>
            </a:pPr>
            <a:r>
              <a:rPr lang="fr-FR" dirty="0"/>
              <a:t>Bilans de professionnels, observations de l’entourage</a:t>
            </a:r>
          </a:p>
          <a:p>
            <a:pPr marL="722313" indent="-277813">
              <a:buClr>
                <a:srgbClr val="5AAB45"/>
              </a:buClr>
              <a:buFont typeface="Wingdings" panose="05000000000000000000" pitchFamily="2" charset="2"/>
              <a:buChar char="ü"/>
            </a:pPr>
            <a:r>
              <a:rPr lang="fr-FR" dirty="0"/>
              <a:t>développés suite à des travaux locaux ou nationaux,</a:t>
            </a:r>
          </a:p>
          <a:p>
            <a:pPr marL="1187450" lvl="1" indent="-285750">
              <a:buClr>
                <a:srgbClr val="5AAB45"/>
              </a:buClr>
              <a:buFont typeface="Arial" panose="020B0604020202020204" pitchFamily="34" charset="0"/>
              <a:buChar char="•"/>
            </a:pPr>
            <a:r>
              <a:rPr lang="fr-FR" dirty="0"/>
              <a:t>Les outils de recueil «  handicap psychique » (</a:t>
            </a:r>
            <a:r>
              <a:rPr lang="fr-FR" dirty="0" err="1"/>
              <a:t>cf</a:t>
            </a:r>
            <a:r>
              <a:rPr lang="fr-FR" dirty="0"/>
              <a:t> guide CNSA, questionnaire complémentaire de 2023 site MDPH Alsace, site </a:t>
            </a:r>
            <a:r>
              <a:rPr lang="fr-FR" dirty="0" err="1"/>
              <a:t>Unafam</a:t>
            </a:r>
            <a:r>
              <a:rPr lang="fr-FR" dirty="0"/>
              <a:t>)</a:t>
            </a:r>
          </a:p>
          <a:p>
            <a:pPr marL="722313" indent="-277813">
              <a:buClr>
                <a:srgbClr val="5AAB45"/>
              </a:buClr>
              <a:buFont typeface="Wingdings" panose="05000000000000000000" pitchFamily="2" charset="2"/>
              <a:buChar char="ü"/>
            </a:pPr>
            <a:r>
              <a:rPr lang="fr-FR" dirty="0"/>
              <a:t>utilisés localement ou de façon plus généralisée.</a:t>
            </a:r>
          </a:p>
          <a:p>
            <a:pPr marL="444500">
              <a:buClr>
                <a:srgbClr val="5AAB45"/>
              </a:buClr>
            </a:pPr>
            <a:endParaRPr lang="fr-FR" dirty="0"/>
          </a:p>
          <a:p>
            <a:pPr marL="265113" indent="-265113">
              <a:buFont typeface="Arial" panose="020B0604020202020204" pitchFamily="34" charset="0"/>
              <a:buChar char="•"/>
            </a:pPr>
            <a:endParaRPr lang="fr-FR" dirty="0"/>
          </a:p>
        </p:txBody>
      </p:sp>
    </p:spTree>
    <p:extLst>
      <p:ext uri="{BB962C8B-B14F-4D97-AF65-F5344CB8AC3E}">
        <p14:creationId xmlns:p14="http://schemas.microsoft.com/office/powerpoint/2010/main" val="391254516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9012</TotalTime>
  <Words>12502</Words>
  <Application>Microsoft Macintosh PowerPoint</Application>
  <PresentationFormat>Affichage à l'écran (4:3)</PresentationFormat>
  <Paragraphs>1173</Paragraphs>
  <Slides>109</Slides>
  <Notes>23</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109</vt:i4>
      </vt:variant>
    </vt:vector>
  </HeadingPairs>
  <TitlesOfParts>
    <vt:vector size="124" baseType="lpstr">
      <vt:lpstr>Arial</vt:lpstr>
      <vt:lpstr>Arial Black</vt:lpstr>
      <vt:lpstr>Arial Narrow</vt:lpstr>
      <vt:lpstr>Bradley Hand</vt:lpstr>
      <vt:lpstr>Calibri</vt:lpstr>
      <vt:lpstr>Cambria</vt:lpstr>
      <vt:lpstr>Candara</vt:lpstr>
      <vt:lpstr>Courier New</vt:lpstr>
      <vt:lpstr>Impact</vt:lpstr>
      <vt:lpstr>OpenSymbol</vt:lpstr>
      <vt:lpstr>Symbol</vt:lpstr>
      <vt:lpstr>Times New Roman</vt:lpstr>
      <vt:lpstr>Trebuchet MS</vt:lpstr>
      <vt:lpstr>Wingdings</vt:lpstr>
      <vt:lpstr>Thème Office</vt:lpstr>
      <vt:lpstr>Roselyne Touroude. 2025 </vt:lpstr>
      <vt:lpstr>La LOI 2005-102  DU 11 février 2005 </vt:lpstr>
      <vt:lpstr>Les concepts qui fondent les pratiques : la CIF </vt:lpstr>
      <vt:lpstr>Définitions de la CIF qui fondent les pratiques</vt:lpstr>
      <vt:lpstr>La LOI 2005-102  DU 11 février 2005 </vt:lpstr>
      <vt:lpstr>DES Textes qui encadrent la PCH</vt:lpstr>
      <vt:lpstr>La prestation de compensation du handicap : les 5 éléments</vt:lpstr>
      <vt:lpstr>Pourquoi ce décret du 19 avril 2022  ?</vt:lpstr>
      <vt:lpstr>Décret du 19 avril 2022 relatif à la PCH, entré en vigueur O1/23   </vt:lpstr>
      <vt:lpstr>La logique des travaux pour élaborer le décret d’avril 2022</vt:lpstr>
      <vt:lpstr>Les fonctions mentales</vt:lpstr>
      <vt:lpstr>Parmi les fonctions mentales : les fonctions cognitives</vt:lpstr>
      <vt:lpstr>Consensus sur les fonctions cognitives concernées</vt:lpstr>
      <vt:lpstr>Consensus sur les fonctions cognitives concernées</vt:lpstr>
      <vt:lpstr>Les fonctions mentales déjà prises en compte dans l’annexe 2-5, avant le décret d’avril 2022</vt:lpstr>
      <vt:lpstr>Les fonctions mentales prises en compte avec le décret de 2022</vt:lpstr>
      <vt:lpstr>Le traitement du dossier de demande de PCH : point sur le GEVA</vt:lpstr>
      <vt:lpstr>Processus d’évaluation et d’élaboration des réponses</vt:lpstr>
      <vt:lpstr> le GEVA : outil pour les équipes pluridisciplinaires des MDPH</vt:lpstr>
      <vt:lpstr>Le GEVA : volet 6  « activités et capacités fonctionnelles »</vt:lpstr>
      <vt:lpstr>Présentation PowerPoint</vt:lpstr>
      <vt:lpstr>GEVA : volet 6 activités du Chapitre « vie domestique, vie courante »</vt:lpstr>
      <vt:lpstr>Les activités : nécessité d’une approche globale</vt:lpstr>
      <vt:lpstr>Présentation PowerPoint</vt:lpstr>
      <vt:lpstr>La PCH    </vt:lpstr>
      <vt:lpstr>Les conditions d’accès à la PCH</vt:lpstr>
      <vt:lpstr>Conditions administratives : secteur enfance</vt:lpstr>
      <vt:lpstr>Les conditions liées au handicap au 1/01/23</vt:lpstr>
      <vt:lpstr>Liste des 20 activités à coter pour l’accès à la PCH</vt:lpstr>
      <vt:lpstr>Présentation PowerPoint</vt:lpstr>
      <vt:lpstr>Cotation des difficultés</vt:lpstr>
      <vt:lpstr>Cotation pour les enfants</vt:lpstr>
      <vt:lpstr>La Détermination du niveau de difficulté</vt:lpstr>
      <vt:lpstr>Présentation PowerPoint</vt:lpstr>
      <vt:lpstr>Précisions sur la cotation en Difficulté absolue,  et en difficulté grave</vt:lpstr>
      <vt:lpstr>Pour les troubles fluctuants</vt:lpstr>
      <vt:lpstr>Cotation : Les traitements médicamenteux </vt:lpstr>
      <vt:lpstr>Cotation des difficultés : 4 adverbes à interroger l’adverbe « spontanément »</vt:lpstr>
      <vt:lpstr>L’adverbe « habituellement »</vt:lpstr>
      <vt:lpstr>L’adverbe « totalement »</vt:lpstr>
      <vt:lpstr>« correctement » </vt:lpstr>
      <vt:lpstr>Résumé: les questions à se poser pour chaque activité comment la personne réalise-t-elle les activités ?</vt:lpstr>
      <vt:lpstr>Comment Coter  en difficulté grave les activités suivantes</vt:lpstr>
      <vt:lpstr>Ce que désigne « Entreprendre des tâches multiples »</vt:lpstr>
      <vt:lpstr>Entreprendre des tâches multiples</vt:lpstr>
      <vt:lpstr>Définition de « Maîtriser son comportement »</vt:lpstr>
      <vt:lpstr> « maîtriser son comportement » : cotation en difficulté grave</vt:lpstr>
      <vt:lpstr>« se déplacer d’un endroit à l’autre, utiliser un moyen de transport »</vt:lpstr>
      <vt:lpstr>« gérer sa sécurité »</vt:lpstr>
      <vt:lpstr>Activité « s’orienter dans l’espace »</vt:lpstr>
      <vt:lpstr>« utiliser des appareils et techniques de communication »</vt:lpstr>
      <vt:lpstr>L’accès  à la PCH aides humaines  : la double éligibilité être éligible à la PCH en général puis à l’élément 1 </vt:lpstr>
      <vt:lpstr>Les 2 conditions d’accès à l’aide humaine de la PCH</vt:lpstr>
      <vt:lpstr>Éligibilité à l’élément 1 aides humaines Condition 1 :  les 7 actes essentiels</vt:lpstr>
      <vt:lpstr>Présentation PowerPoint</vt:lpstr>
      <vt:lpstr> La PCH Critères d’accès</vt:lpstr>
      <vt:lpstr>Attribution des temps d’aide : L’élaboration du plan d’aide</vt:lpstr>
      <vt:lpstr>Les modalités de l’aide humaine (annexe 2-5)</vt:lpstr>
      <vt:lpstr>Les besoins d’aide humaine pris en compte</vt:lpstr>
      <vt:lpstr>1) Les actes essentiels de l’existence</vt:lpstr>
      <vt:lpstr>Les besoins éducatifs</vt:lpstr>
      <vt:lpstr>Les besoins éducatifs</vt:lpstr>
      <vt:lpstr>2) La surveillance régulière</vt:lpstr>
      <vt:lpstr>La surveillance régulière (1)</vt:lpstr>
      <vt:lpstr>La surveillance régulière (2)</vt:lpstr>
      <vt:lpstr>Présentation PowerPoint</vt:lpstr>
      <vt:lpstr>3) Le soutien à l’autonomie</vt:lpstr>
      <vt:lpstr>Apprécier le besoin de soutien à l’autonomie</vt:lpstr>
      <vt:lpstr>Et pour…</vt:lpstr>
      <vt:lpstr>Comprendre le soutien à l’autonomie</vt:lpstr>
      <vt:lpstr>Le soutien à l’autonomie</vt:lpstr>
      <vt:lpstr>Présentation PowerPoint</vt:lpstr>
      <vt:lpstr>Calcul des temps d’aide humaine : Les temps plafonds</vt:lpstr>
      <vt:lpstr>Temps attribuable pour le soutien à l’autonomie</vt:lpstr>
      <vt:lpstr>Présentation PowerPoint</vt:lpstr>
      <vt:lpstr>Focus sur le crédit-temps</vt:lpstr>
      <vt:lpstr>Quantification des temps d’aide: les lignes de partage</vt:lpstr>
      <vt:lpstr>Le soutien à l’autonomie élargit l’accompagnement à des activités qui ne relèvent pas du domaine des actes essentiels, par exemple pour l’alimentation</vt:lpstr>
      <vt:lpstr>Soutien à l’autonomie et surveillance régulière</vt:lpstr>
      <vt:lpstr>Temps pour déplacements à l’extérieur </vt:lpstr>
      <vt:lpstr>Les déplacements (dossier p. 49)</vt:lpstr>
      <vt:lpstr>Soutien à l’autonomie et aide pour les activités ménagères</vt:lpstr>
      <vt:lpstr>PCH et interventions des services sanitaires, sociaux, médico-sociaux</vt:lpstr>
      <vt:lpstr>Les possibilités de déplafonnement </vt:lpstr>
      <vt:lpstr>Déplafonnement dans des situations exceptionnelles</vt:lpstr>
      <vt:lpstr>Mise en commun ou mutualisation de la PCH aides humaines</vt:lpstr>
      <vt:lpstr>4) Les frais supplémentaires liés à une activité professionnelle ou à une fonction élective</vt:lpstr>
      <vt:lpstr>Les aides humaines (élément 1 de la PCH)</vt:lpstr>
      <vt:lpstr>5) L’exercice de la parentalité : l’aide humaine</vt:lpstr>
      <vt:lpstr> Montants du forfait aide humaine parentalité</vt:lpstr>
      <vt:lpstr>L’exercice de la parentalité : les aides techniques</vt:lpstr>
      <vt:lpstr>Élément 2 de la PCH : Les aides techniques</vt:lpstr>
      <vt:lpstr>Elément 3 de la PCH: aménagement du logement, du véhicule, surcoûts liés aux transports</vt:lpstr>
      <vt:lpstr>Élément 4 de la PCH : charges spécifiques, charges exceptionnelles</vt:lpstr>
      <vt:lpstr>Élément 5 de la PCH : Les aides animalières</vt:lpstr>
      <vt:lpstr>La PCH en établissement : principe</vt:lpstr>
      <vt:lpstr>Présentation PowerPoint</vt:lpstr>
      <vt:lpstr>Les forfaits</vt:lpstr>
      <vt:lpstr>Transmission des informations dans le dossier de demande à la MDPH</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Utilisateur Microsoft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Utilisateur Microsoft Office</dc:creator>
  <cp:lastModifiedBy>Microsoft Office User</cp:lastModifiedBy>
  <cp:revision>697</cp:revision>
  <cp:lastPrinted>2019-06-23T12:40:30Z</cp:lastPrinted>
  <dcterms:created xsi:type="dcterms:W3CDTF">2013-01-31T14:37:19Z</dcterms:created>
  <dcterms:modified xsi:type="dcterms:W3CDTF">2025-01-06T10:57:03Z</dcterms:modified>
</cp:coreProperties>
</file>